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0" r:id="rId1"/>
  </p:sldMasterIdLst>
  <p:notesMasterIdLst>
    <p:notesMasterId r:id="rId29"/>
  </p:notesMasterIdLst>
  <p:handoutMasterIdLst>
    <p:handoutMasterId r:id="rId30"/>
  </p:handoutMasterIdLst>
  <p:sldIdLst>
    <p:sldId id="307" r:id="rId2"/>
    <p:sldId id="257" r:id="rId3"/>
    <p:sldId id="390" r:id="rId4"/>
    <p:sldId id="264" r:id="rId5"/>
    <p:sldId id="263" r:id="rId6"/>
    <p:sldId id="394" r:id="rId7"/>
    <p:sldId id="401" r:id="rId8"/>
    <p:sldId id="395" r:id="rId9"/>
    <p:sldId id="309" r:id="rId10"/>
    <p:sldId id="396" r:id="rId11"/>
    <p:sldId id="397" r:id="rId12"/>
    <p:sldId id="398" r:id="rId13"/>
    <p:sldId id="391" r:id="rId14"/>
    <p:sldId id="399" r:id="rId15"/>
    <p:sldId id="400" r:id="rId16"/>
    <p:sldId id="402" r:id="rId17"/>
    <p:sldId id="403" r:id="rId18"/>
    <p:sldId id="404" r:id="rId19"/>
    <p:sldId id="405" r:id="rId20"/>
    <p:sldId id="406" r:id="rId21"/>
    <p:sldId id="407" r:id="rId22"/>
    <p:sldId id="408" r:id="rId23"/>
    <p:sldId id="409" r:id="rId24"/>
    <p:sldId id="410" r:id="rId25"/>
    <p:sldId id="411" r:id="rId26"/>
    <p:sldId id="393" r:id="rId27"/>
    <p:sldId id="325" r:id="rId28"/>
  </p:sldIdLst>
  <p:sldSz cx="9144000" cy="5143500" type="screen16x9"/>
  <p:notesSz cx="6858000" cy="9144000"/>
  <p:embeddedFontLst>
    <p:embeddedFont>
      <p:font typeface="Arial Unicode MS" panose="020B0604020202020204" pitchFamily="34" charset="-128"/>
      <p:regular r:id="rId31"/>
    </p:embeddedFont>
    <p:embeddedFont>
      <p:font typeface="B Nazanin" panose="020B0604020202020204" charset="-78"/>
      <p:regular r:id="rId32"/>
      <p:bold r:id="rId33"/>
    </p:embeddedFont>
    <p:embeddedFont>
      <p:font typeface="B Roya" panose="020B0604020202020204" charset="-78"/>
      <p:regular r:id="rId34"/>
      <p:bold r:id="rId35"/>
    </p:embeddedFont>
    <p:embeddedFont>
      <p:font typeface="B Zar" panose="020B0604020202020204" charset="-78"/>
      <p:regular r:id="rId36"/>
      <p:bold r:id="rId37"/>
    </p:embeddedFont>
    <p:embeddedFont>
      <p:font typeface="Cambria" panose="02040503050406030204" pitchFamily="18" charset="0"/>
      <p:regular r:id="rId38"/>
      <p:bold r:id="rId39"/>
      <p:italic r:id="rId40"/>
      <p:boldItalic r:id="rId41"/>
    </p:embeddedFont>
    <p:embeddedFont>
      <p:font typeface="Gill Sans MT" panose="020B0502020104020203" pitchFamily="34" charset="0"/>
      <p:regular r:id="rId42"/>
      <p:bold r:id="rId43"/>
      <p:italic r:id="rId44"/>
      <p:boldItalic r:id="rId45"/>
    </p:embeddedFont>
    <p:embeddedFont>
      <p:font typeface="IBM Plex Mono" panose="020B0509050203000203" pitchFamily="49" charset="0"/>
      <p:regular r:id="rId46"/>
      <p:bold r:id="rId47"/>
      <p:italic r:id="rId48"/>
      <p:boldItalic r:id="rId49"/>
    </p:embeddedFont>
    <p:embeddedFont>
      <p:font typeface="Poppins" panose="00000500000000000000" pitchFamily="2" charset="0"/>
      <p:regular r:id="rId50"/>
      <p:bold r:id="rId51"/>
      <p:italic r:id="rId52"/>
      <p:boldItalic r:id="rId53"/>
    </p:embeddedFont>
    <p:embeddedFont>
      <p:font typeface="Roboto Condensed Light" panose="02000000000000000000" pitchFamily="2" charset="0"/>
      <p:regular r:id="rId54"/>
      <p: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23B88AD0-FABB-4D69-A663-4130300EB9DA}">
          <p14:sldIdLst>
            <p14:sldId id="307"/>
            <p14:sldId id="257"/>
            <p14:sldId id="390"/>
            <p14:sldId id="264"/>
            <p14:sldId id="263"/>
            <p14:sldId id="394"/>
            <p14:sldId id="401"/>
            <p14:sldId id="395"/>
            <p14:sldId id="309"/>
            <p14:sldId id="396"/>
            <p14:sldId id="397"/>
            <p14:sldId id="398"/>
            <p14:sldId id="391"/>
            <p14:sldId id="399"/>
            <p14:sldId id="400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393"/>
          </p14:sldIdLst>
        </p14:section>
        <p14:section name="Untitled Section" id="{0C40A55F-B888-4839-B85E-15525D1B4E2E}">
          <p14:sldIdLst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9113"/>
    <a:srgbClr val="CFD7DF"/>
    <a:srgbClr val="A9B7C6"/>
    <a:srgbClr val="4E39E9"/>
    <a:srgbClr val="5AC889"/>
    <a:srgbClr val="EDA333"/>
    <a:srgbClr val="D9A115"/>
    <a:srgbClr val="966A1A"/>
    <a:srgbClr val="7F6139"/>
    <a:srgbClr val="824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73563-EC47-41F6-A432-D0DE497C3168}">
  <a:tblStyle styleId="{8ED73563-EC47-41F6-A432-D0DE497C31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 autoAdjust="0"/>
  </p:normalViewPr>
  <p:slideViewPr>
    <p:cSldViewPr snapToGrid="0">
      <p:cViewPr varScale="1">
        <p:scale>
          <a:sx n="146" d="100"/>
          <a:sy n="146" d="100"/>
        </p:scale>
        <p:origin x="92" y="176"/>
      </p:cViewPr>
      <p:guideLst/>
    </p:cSldViewPr>
  </p:slideViewPr>
  <p:outlineViewPr>
    <p:cViewPr>
      <p:scale>
        <a:sx n="33" d="100"/>
        <a:sy n="33" d="100"/>
      </p:scale>
      <p:origin x="0" y="-8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font" Target="fonts/font2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font" Target="fonts/font2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BAC772-1BD1-9330-B62C-96C4E086893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9E502-E285-6985-6273-C29ADCBAB7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C3A48-4B41-459F-BEF9-60CBD4B8D513}" type="datetimeFigureOut">
              <a:rPr lang="en-GB" smtClean="0"/>
              <a:t>28/05/2025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060DE-FE59-7D85-38D4-6564A33D99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ar-SA"/>
              <a:t>تست 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D3F05A-66C5-69E6-8EE3-C970ADE0CE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9D2BB-AF82-440E-99DB-FA6383E89E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455837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>
          <a:extLst>
            <a:ext uri="{FF2B5EF4-FFF2-40B4-BE49-F238E27FC236}">
              <a16:creationId xmlns:a16="http://schemas.microsoft.com/office/drawing/2014/main" id="{FDAD542E-C43E-8909-8603-94A0E47D6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d1bf8d60a4_0_0:notes">
            <a:extLst>
              <a:ext uri="{FF2B5EF4-FFF2-40B4-BE49-F238E27FC236}">
                <a16:creationId xmlns:a16="http://schemas.microsoft.com/office/drawing/2014/main" id="{5C3F04BD-ACCB-24FF-F8CD-FB9B91972A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d1bf8d60a4_0_0:notes">
            <a:extLst>
              <a:ext uri="{FF2B5EF4-FFF2-40B4-BE49-F238E27FC236}">
                <a16:creationId xmlns:a16="http://schemas.microsoft.com/office/drawing/2014/main" id="{5756538E-BFAD-780D-051A-7834125A22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336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1B5C359B-53B0-DA97-DE29-A3DB1672C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33D7CC55-6021-62C3-D7EE-CD41D00912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A843DDE7-A79B-E94C-8319-E16EF67ED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4441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9C793A24-4AB4-0A04-6253-F3D79A5B3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DA11EAD3-9EF8-4897-2A74-997BB14C82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3EE0460F-760E-5738-2261-D1DCD678E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3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4FA6FFDA-5C7E-E0C7-F48B-74D8232E2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27474F5F-7CF0-7F1D-580F-07378E7245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B6A6DBF6-C6B3-8635-672A-AC99B9042B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4008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E7E024D8-5783-F4E8-C35C-6628929FC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81EFBBCC-EE2B-350E-25CF-4F97A1A8C5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86C31891-B3AB-2214-DB84-B060D4A6A9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9870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7DFAEDC4-891B-7ED8-2890-2B2D418A7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BE5838F7-DB7D-69F0-3B37-659923B435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43131263-24FD-E0FD-D628-DAEEFD93E7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07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313DBDD2-DA08-F023-A72E-0D2ACAA69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DE785D00-9C61-4F1A-2126-5897FA0AEF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E7F1267B-5781-8D8B-58DE-C0C867B30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048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B9AEC4C3-6D3C-4781-5ADD-AE4EBE4E0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E5C66CF8-C38F-54C4-3AE6-A5AE16077C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83CA1CB8-B44F-BF02-7C8D-E45BC0283B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5109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629B10D8-AF46-8025-7C06-5BAB22BF5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DDCC0B58-5F9D-220B-9DE2-511FA5B232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0F280E05-2FE0-904D-6D54-C6B10DD489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8519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B0C4B423-9B42-0677-531F-FB34354B5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14CB263B-6C26-F72D-FEDB-72D3094A0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C9A77872-DAB9-5183-7BC1-8B9333BB15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7986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A8AAF19A-FC85-2405-6F4F-5B556C108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304DE3C6-7DAB-CA30-08C6-DB4DBC6C43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98C3E7C8-62CD-8E72-CA9B-A6DC3F2439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953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24ed99bf1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24ed99bf1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54BA37C9-6921-5B39-19D3-D3DD2EB00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4CAF048F-3D29-E067-CF5D-50EA5553ED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F86ECA8F-0D44-7883-2E83-728A266821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66622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B75A379E-242A-1E36-8239-8A9A9FB59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D22753FC-E050-E890-C8D5-9B2CE3CD1C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6F208592-A4CB-6F0D-D7EF-B9F88B1288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6034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8AB27740-2487-79FC-5C24-BAD61D730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70FEB417-EF0C-4826-684A-9D92AC8911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D43E75DD-57D4-9AA3-9B31-1A134B87C5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48472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202EB75E-9591-A5FE-37B4-57722AB2B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C09BE6CC-AD2E-BF9D-DD7A-7613FCE943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644EFA4F-4B98-ADAE-9D01-948FB77F7E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7700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BDD76CB9-3257-0EA7-A286-933EAE5B7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FA202DC7-A5E4-E0A0-C6E6-E7AA7EAF29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5AFCE303-2012-D8DE-5872-DCE1A47BAF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218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523F95AB-3C0B-1419-9CCD-04FE067E9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3F71DD51-990F-9261-AB4B-17968FF9A4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CCCF64BB-1F9B-7632-4646-DDB98736E2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0929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5775001E-D445-E02C-3D9D-730A9BABD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75C65293-3ECB-FC41-05CD-EFBCD17E32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151E9741-70F0-B8C9-A4C1-249069A574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5391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79E553DC-894C-1285-575C-8A7D82035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FDA2856E-6014-EB7B-5E96-8996BB8F27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26AEE2AA-079E-549E-75A3-8E3C0165B9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2636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9888A979-B397-D499-65E0-60B2E5568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586792D6-A55E-A76D-6567-B5E667F36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54D150C5-AE4C-7F65-AB60-036BB426A0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883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24ed99bf1a4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24ed99bf1a4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5E167C00-4C99-1B33-748E-B3E796E0F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5FA41AF4-5979-E04A-2C5E-B97F0C71AC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7DD733A9-6B1F-32DE-2BF5-0A40FC5E02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107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>
          <a:extLst>
            <a:ext uri="{FF2B5EF4-FFF2-40B4-BE49-F238E27FC236}">
              <a16:creationId xmlns:a16="http://schemas.microsoft.com/office/drawing/2014/main" id="{5D1A866F-1DF6-E60C-E302-2744B2466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>
            <a:extLst>
              <a:ext uri="{FF2B5EF4-FFF2-40B4-BE49-F238E27FC236}">
                <a16:creationId xmlns:a16="http://schemas.microsoft.com/office/drawing/2014/main" id="{C1D629D1-A31C-1340-648B-84B14E77F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>
            <a:extLst>
              <a:ext uri="{FF2B5EF4-FFF2-40B4-BE49-F238E27FC236}">
                <a16:creationId xmlns:a16="http://schemas.microsoft.com/office/drawing/2014/main" id="{392FCF36-3C10-F8F7-82D9-40ACF0DDC0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475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6D18A434-4252-5B52-EB33-B7C3AFAFC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4AE15934-3008-5669-0376-C3DED593E0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6D3A8112-CF6A-A01F-C799-72C5149774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800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48F738F5-D3B0-CAD7-6209-86CB40E52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DB4E1379-9C0F-FADF-78C2-9C34C2029A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FC8C410A-0FD1-0E89-DB91-2EE2A48510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37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0A4647-FF00-C40C-4D75-8202685D42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4"/>
          <p:cNvSpPr txBox="1">
            <a:spLocks noGrp="1"/>
          </p:cNvSpPr>
          <p:nvPr>
            <p:ph type="body" idx="1"/>
          </p:nvPr>
        </p:nvSpPr>
        <p:spPr>
          <a:xfrm>
            <a:off x="720000" y="1139551"/>
            <a:ext cx="7704000" cy="4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191919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43" name="Google Shape;143;p4"/>
          <p:cNvGrpSpPr/>
          <p:nvPr/>
        </p:nvGrpSpPr>
        <p:grpSpPr>
          <a:xfrm>
            <a:off x="7365150" y="-1147799"/>
            <a:ext cx="3733124" cy="6537004"/>
            <a:chOff x="7212750" y="-1147799"/>
            <a:chExt cx="3733124" cy="6537004"/>
          </a:xfrm>
        </p:grpSpPr>
        <p:pic>
          <p:nvPicPr>
            <p:cNvPr id="144" name="Google Shape;144;p4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7212750" y="-1147799"/>
              <a:ext cx="3733124" cy="2849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5" name="Google Shape;145;p4"/>
            <p:cNvGrpSpPr/>
            <p:nvPr/>
          </p:nvGrpSpPr>
          <p:grpSpPr>
            <a:xfrm>
              <a:off x="7392021" y="539499"/>
              <a:ext cx="1518472" cy="3030657"/>
              <a:chOff x="7785196" y="342199"/>
              <a:chExt cx="1518472" cy="3030657"/>
            </a:xfrm>
          </p:grpSpPr>
          <p:sp>
            <p:nvSpPr>
              <p:cNvPr id="146" name="Google Shape;146;p4"/>
              <p:cNvSpPr/>
              <p:nvPr/>
            </p:nvSpPr>
            <p:spPr>
              <a:xfrm rot="10800000">
                <a:off x="7882621" y="539499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 rot="10800000">
                <a:off x="7785196" y="342199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48;p4"/>
            <p:cNvSpPr/>
            <p:nvPr/>
          </p:nvSpPr>
          <p:spPr>
            <a:xfrm rot="5400000">
              <a:off x="8098189" y="-877180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" name="Google Shape;149;p4"/>
            <p:cNvGrpSpPr/>
            <p:nvPr/>
          </p:nvGrpSpPr>
          <p:grpSpPr>
            <a:xfrm>
              <a:off x="7740801" y="270000"/>
              <a:ext cx="3153315" cy="5119205"/>
              <a:chOff x="7740801" y="270000"/>
              <a:chExt cx="3153315" cy="5119205"/>
            </a:xfrm>
          </p:grpSpPr>
          <p:sp>
            <p:nvSpPr>
              <p:cNvPr id="150" name="Google Shape;150;p4"/>
              <p:cNvSpPr/>
              <p:nvPr/>
            </p:nvSpPr>
            <p:spPr>
              <a:xfrm>
                <a:off x="7740801" y="270000"/>
                <a:ext cx="3153315" cy="5119205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4"/>
              <p:cNvGrpSpPr/>
              <p:nvPr/>
            </p:nvGrpSpPr>
            <p:grpSpPr>
              <a:xfrm>
                <a:off x="8192886" y="4736397"/>
                <a:ext cx="134004" cy="134004"/>
                <a:chOff x="8356813" y="1074288"/>
                <a:chExt cx="351900" cy="351900"/>
              </a:xfrm>
            </p:grpSpPr>
            <p:sp>
              <p:nvSpPr>
                <p:cNvPr id="152" name="Google Shape;152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4" name="Google Shape;154;p4"/>
              <p:cNvGrpSpPr/>
              <p:nvPr/>
            </p:nvGrpSpPr>
            <p:grpSpPr>
              <a:xfrm>
                <a:off x="8788211" y="37947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55" name="Google Shape;155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7" name="Google Shape;157;p4"/>
              <p:cNvGrpSpPr/>
              <p:nvPr/>
            </p:nvGrpSpPr>
            <p:grpSpPr>
              <a:xfrm>
                <a:off x="8654186" y="2424672"/>
                <a:ext cx="134004" cy="134004"/>
                <a:chOff x="8356813" y="1074288"/>
                <a:chExt cx="351900" cy="351900"/>
              </a:xfrm>
            </p:grpSpPr>
            <p:sp>
              <p:nvSpPr>
                <p:cNvPr id="158" name="Google Shape;158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60" name="Google Shape;160;p4"/>
          <p:cNvGrpSpPr/>
          <p:nvPr/>
        </p:nvGrpSpPr>
        <p:grpSpPr>
          <a:xfrm rot="-2529045">
            <a:off x="105741" y="3680210"/>
            <a:ext cx="591691" cy="2260270"/>
            <a:chOff x="-132364" y="1829399"/>
            <a:chExt cx="591677" cy="2260214"/>
          </a:xfrm>
        </p:grpSpPr>
        <p:sp>
          <p:nvSpPr>
            <p:cNvPr id="161" name="Google Shape;161;p4"/>
            <p:cNvSpPr/>
            <p:nvPr/>
          </p:nvSpPr>
          <p:spPr>
            <a:xfrm rot="10800000">
              <a:off x="62461" y="1829399"/>
              <a:ext cx="396852" cy="2260214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 rot="10800000">
              <a:off x="-132364" y="1829399"/>
              <a:ext cx="396852" cy="2260214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-520148" y="-573164"/>
            <a:ext cx="1502291" cy="2806842"/>
            <a:chOff x="-367748" y="-573164"/>
            <a:chExt cx="1502291" cy="2806842"/>
          </a:xfrm>
        </p:grpSpPr>
        <p:grpSp>
          <p:nvGrpSpPr>
            <p:cNvPr id="164" name="Google Shape;164;p4"/>
            <p:cNvGrpSpPr/>
            <p:nvPr/>
          </p:nvGrpSpPr>
          <p:grpSpPr>
            <a:xfrm rot="10800000">
              <a:off x="-191449" y="1507557"/>
              <a:ext cx="904666" cy="726121"/>
              <a:chOff x="7945225" y="4302000"/>
              <a:chExt cx="904666" cy="726121"/>
            </a:xfrm>
          </p:grpSpPr>
          <p:sp>
            <p:nvSpPr>
              <p:cNvPr id="165" name="Google Shape;165;p4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" name="Google Shape;168;p4"/>
            <p:cNvSpPr/>
            <p:nvPr/>
          </p:nvSpPr>
          <p:spPr>
            <a:xfrm>
              <a:off x="152767" y="-5725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-6579" y="-573164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" name="Google Shape;170;p4"/>
            <p:cNvGrpSpPr/>
            <p:nvPr/>
          </p:nvGrpSpPr>
          <p:grpSpPr>
            <a:xfrm rot="10800000">
              <a:off x="-367748" y="-467133"/>
              <a:ext cx="699928" cy="1651024"/>
              <a:chOff x="8337812" y="3492483"/>
              <a:chExt cx="699928" cy="1651024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4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62552F-859C-6F4D-696D-9AA6D9DC73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24"/>
          <p:cNvGrpSpPr/>
          <p:nvPr/>
        </p:nvGrpSpPr>
        <p:grpSpPr>
          <a:xfrm>
            <a:off x="7059553" y="-2136808"/>
            <a:ext cx="4192757" cy="4558967"/>
            <a:chOff x="6983353" y="-2136808"/>
            <a:chExt cx="4192757" cy="4558967"/>
          </a:xfrm>
        </p:grpSpPr>
        <p:grpSp>
          <p:nvGrpSpPr>
            <p:cNvPr id="1051" name="Google Shape;1051;p24"/>
            <p:cNvGrpSpPr/>
            <p:nvPr/>
          </p:nvGrpSpPr>
          <p:grpSpPr>
            <a:xfrm rot="-509296">
              <a:off x="7187207" y="-982000"/>
              <a:ext cx="3785049" cy="3043008"/>
              <a:chOff x="7103825" y="-713112"/>
              <a:chExt cx="3785226" cy="3043150"/>
            </a:xfrm>
          </p:grpSpPr>
          <p:sp>
            <p:nvSpPr>
              <p:cNvPr id="1052" name="Google Shape;1052;p24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053" name="Google Shape;1053;p24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54" name="Google Shape;1054;p24"/>
            <p:cNvGrpSpPr/>
            <p:nvPr/>
          </p:nvGrpSpPr>
          <p:grpSpPr>
            <a:xfrm rot="5400000">
              <a:off x="6489450" y="75626"/>
              <a:ext cx="4558967" cy="134100"/>
              <a:chOff x="796100" y="3019701"/>
              <a:chExt cx="4558967" cy="134100"/>
            </a:xfrm>
          </p:grpSpPr>
          <p:sp>
            <p:nvSpPr>
              <p:cNvPr id="1055" name="Google Shape;1055;p24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6" name="Google Shape;1056;p24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57" name="Google Shape;1057;p24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8" name="Google Shape;1058;p24"/>
          <p:cNvSpPr txBox="1">
            <a:spLocks noGrp="1"/>
          </p:cNvSpPr>
          <p:nvPr>
            <p:ph type="subTitle" idx="1"/>
          </p:nvPr>
        </p:nvSpPr>
        <p:spPr>
          <a:xfrm>
            <a:off x="720000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24"/>
          <p:cNvSpPr txBox="1">
            <a:spLocks noGrp="1"/>
          </p:cNvSpPr>
          <p:nvPr>
            <p:ph type="subTitle" idx="2"/>
          </p:nvPr>
        </p:nvSpPr>
        <p:spPr>
          <a:xfrm>
            <a:off x="3584484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0" name="Google Shape;1060;p24"/>
          <p:cNvSpPr txBox="1">
            <a:spLocks noGrp="1"/>
          </p:cNvSpPr>
          <p:nvPr>
            <p:ph type="subTitle" idx="3"/>
          </p:nvPr>
        </p:nvSpPr>
        <p:spPr>
          <a:xfrm>
            <a:off x="6448975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1" name="Google Shape;106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4"/>
          <p:cNvSpPr txBox="1">
            <a:spLocks noGrp="1"/>
          </p:cNvSpPr>
          <p:nvPr>
            <p:ph type="subTitle" idx="4"/>
          </p:nvPr>
        </p:nvSpPr>
        <p:spPr>
          <a:xfrm>
            <a:off x="720000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3" name="Google Shape;1063;p24"/>
          <p:cNvSpPr txBox="1">
            <a:spLocks noGrp="1"/>
          </p:cNvSpPr>
          <p:nvPr>
            <p:ph type="subTitle" idx="5"/>
          </p:nvPr>
        </p:nvSpPr>
        <p:spPr>
          <a:xfrm>
            <a:off x="3584483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4" name="Google Shape;1064;p24"/>
          <p:cNvSpPr txBox="1">
            <a:spLocks noGrp="1"/>
          </p:cNvSpPr>
          <p:nvPr>
            <p:ph type="subTitle" idx="6"/>
          </p:nvPr>
        </p:nvSpPr>
        <p:spPr>
          <a:xfrm>
            <a:off x="6448972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065" name="Google Shape;1065;p24"/>
          <p:cNvGrpSpPr/>
          <p:nvPr/>
        </p:nvGrpSpPr>
        <p:grpSpPr>
          <a:xfrm>
            <a:off x="6067575" y="2796625"/>
            <a:ext cx="4006263" cy="4771152"/>
            <a:chOff x="5915175" y="2339425"/>
            <a:chExt cx="4006263" cy="4771152"/>
          </a:xfrm>
        </p:grpSpPr>
        <p:sp>
          <p:nvSpPr>
            <p:cNvPr id="1066" name="Google Shape;1066;p24"/>
            <p:cNvSpPr/>
            <p:nvPr/>
          </p:nvSpPr>
          <p:spPr>
            <a:xfrm>
              <a:off x="5915175" y="23612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6873793" y="23394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8" name="Google Shape;1068;p24"/>
            <p:cNvGrpSpPr/>
            <p:nvPr/>
          </p:nvGrpSpPr>
          <p:grpSpPr>
            <a:xfrm>
              <a:off x="7520550" y="4608575"/>
              <a:ext cx="582050" cy="582425"/>
              <a:chOff x="959750" y="3039275"/>
              <a:chExt cx="582050" cy="582425"/>
            </a:xfrm>
          </p:grpSpPr>
          <p:sp>
            <p:nvSpPr>
              <p:cNvPr id="1069" name="Google Shape;1069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6" name="Google Shape;1076;p24"/>
            <p:cNvGrpSpPr/>
            <p:nvPr/>
          </p:nvGrpSpPr>
          <p:grpSpPr>
            <a:xfrm>
              <a:off x="8484675" y="3658275"/>
              <a:ext cx="582050" cy="582425"/>
              <a:chOff x="959750" y="3039275"/>
              <a:chExt cx="582050" cy="582425"/>
            </a:xfrm>
          </p:grpSpPr>
          <p:sp>
            <p:nvSpPr>
              <p:cNvPr id="1077" name="Google Shape;1077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4" name="Google Shape;1084;p24"/>
          <p:cNvGrpSpPr/>
          <p:nvPr/>
        </p:nvGrpSpPr>
        <p:grpSpPr>
          <a:xfrm>
            <a:off x="-235366" y="3828554"/>
            <a:ext cx="5249359" cy="2992224"/>
            <a:chOff x="-258616" y="3430829"/>
            <a:chExt cx="5249359" cy="2992224"/>
          </a:xfrm>
        </p:grpSpPr>
        <p:pic>
          <p:nvPicPr>
            <p:cNvPr id="1085" name="Google Shape;1085;p24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6" name="Google Shape;1086;p24"/>
            <p:cNvSpPr/>
            <p:nvPr/>
          </p:nvSpPr>
          <p:spPr>
            <a:xfrm>
              <a:off x="363250" y="4667754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941424" y="4724302"/>
              <a:ext cx="340329" cy="325895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820562" y="49581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1299000" y="46085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1" name="Google Shape;1091;p24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1092" name="Google Shape;1092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" name="Google Shape;1094;p24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1095" name="Google Shape;1095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7" name="Google Shape;1097;p24"/>
          <p:cNvGrpSpPr/>
          <p:nvPr/>
        </p:nvGrpSpPr>
        <p:grpSpPr>
          <a:xfrm>
            <a:off x="-515563" y="-797996"/>
            <a:ext cx="1433417" cy="2584783"/>
            <a:chOff x="-363163" y="-645596"/>
            <a:chExt cx="1433417" cy="2584783"/>
          </a:xfrm>
        </p:grpSpPr>
        <p:grpSp>
          <p:nvGrpSpPr>
            <p:cNvPr id="1098" name="Google Shape;1098;p24"/>
            <p:cNvGrpSpPr/>
            <p:nvPr/>
          </p:nvGrpSpPr>
          <p:grpSpPr>
            <a:xfrm rot="10800000">
              <a:off x="-64595" y="-645596"/>
              <a:ext cx="1134849" cy="2370191"/>
              <a:chOff x="-575575" y="3685599"/>
              <a:chExt cx="1421048" cy="2967932"/>
            </a:xfrm>
          </p:grpSpPr>
          <p:sp>
            <p:nvSpPr>
              <p:cNvPr id="1099" name="Google Shape;1099;p24"/>
              <p:cNvSpPr/>
              <p:nvPr/>
            </p:nvSpPr>
            <p:spPr>
              <a:xfrm>
                <a:off x="-575575" y="3685599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4"/>
              <p:cNvSpPr/>
              <p:nvPr/>
            </p:nvSpPr>
            <p:spPr>
              <a:xfrm rot="10800000">
                <a:off x="-575573" y="3820175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1" name="Google Shape;1101;p24"/>
            <p:cNvSpPr/>
            <p:nvPr/>
          </p:nvSpPr>
          <p:spPr>
            <a:xfrm>
              <a:off x="0" y="36165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131225" y="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3" name="Google Shape;1103;p24"/>
            <p:cNvGrpSpPr/>
            <p:nvPr/>
          </p:nvGrpSpPr>
          <p:grpSpPr>
            <a:xfrm rot="-2700000" flipH="1">
              <a:off x="-216370" y="1084101"/>
              <a:ext cx="708093" cy="708493"/>
              <a:chOff x="3678700" y="407275"/>
              <a:chExt cx="708100" cy="708500"/>
            </a:xfrm>
          </p:grpSpPr>
          <p:sp>
            <p:nvSpPr>
              <p:cNvPr id="1104" name="Google Shape;1104;p24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4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8F56AD-00AD-27D8-B183-1F060165EC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6"/>
          <p:cNvSpPr txBox="1">
            <a:spLocks noGrp="1"/>
          </p:cNvSpPr>
          <p:nvPr>
            <p:ph type="subTitle" idx="1"/>
          </p:nvPr>
        </p:nvSpPr>
        <p:spPr>
          <a:xfrm>
            <a:off x="1804750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 txBox="1">
            <a:spLocks noGrp="1"/>
          </p:cNvSpPr>
          <p:nvPr>
            <p:ph type="subTitle" idx="2"/>
          </p:nvPr>
        </p:nvSpPr>
        <p:spPr>
          <a:xfrm>
            <a:off x="5237152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6"/>
          <p:cNvSpPr txBox="1">
            <a:spLocks noGrp="1"/>
          </p:cNvSpPr>
          <p:nvPr>
            <p:ph type="subTitle" idx="3"/>
          </p:nvPr>
        </p:nvSpPr>
        <p:spPr>
          <a:xfrm>
            <a:off x="1804750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ubTitle" idx="4"/>
          </p:nvPr>
        </p:nvSpPr>
        <p:spPr>
          <a:xfrm>
            <a:off x="5237152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" name="Google Shape;1170;p26"/>
          <p:cNvSpPr txBox="1">
            <a:spLocks noGrp="1"/>
          </p:cNvSpPr>
          <p:nvPr>
            <p:ph type="subTitle" idx="5"/>
          </p:nvPr>
        </p:nvSpPr>
        <p:spPr>
          <a:xfrm>
            <a:off x="18047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1" name="Google Shape;1171;p26"/>
          <p:cNvSpPr txBox="1">
            <a:spLocks noGrp="1"/>
          </p:cNvSpPr>
          <p:nvPr>
            <p:ph type="subTitle" idx="6"/>
          </p:nvPr>
        </p:nvSpPr>
        <p:spPr>
          <a:xfrm>
            <a:off x="52371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2" name="Google Shape;1172;p26"/>
          <p:cNvSpPr txBox="1">
            <a:spLocks noGrp="1"/>
          </p:cNvSpPr>
          <p:nvPr>
            <p:ph type="subTitle" idx="7"/>
          </p:nvPr>
        </p:nvSpPr>
        <p:spPr>
          <a:xfrm>
            <a:off x="18047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3" name="Google Shape;1173;p26"/>
          <p:cNvSpPr txBox="1">
            <a:spLocks noGrp="1"/>
          </p:cNvSpPr>
          <p:nvPr>
            <p:ph type="subTitle" idx="8"/>
          </p:nvPr>
        </p:nvSpPr>
        <p:spPr>
          <a:xfrm>
            <a:off x="52371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174" name="Google Shape;1174;p26"/>
          <p:cNvGrpSpPr/>
          <p:nvPr/>
        </p:nvGrpSpPr>
        <p:grpSpPr>
          <a:xfrm>
            <a:off x="-2902027" y="1271890"/>
            <a:ext cx="6191222" cy="6191222"/>
            <a:chOff x="-2825827" y="1271890"/>
            <a:chExt cx="6191222" cy="6191222"/>
          </a:xfrm>
        </p:grpSpPr>
        <p:pic>
          <p:nvPicPr>
            <p:cNvPr id="1175" name="Google Shape;1175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-680950" y="38667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76" name="Google Shape;1176;p26"/>
            <p:cNvGrpSpPr/>
            <p:nvPr/>
          </p:nvGrpSpPr>
          <p:grpSpPr>
            <a:xfrm>
              <a:off x="-2825827" y="1271890"/>
              <a:ext cx="6191222" cy="6191222"/>
              <a:chOff x="-2825827" y="1271890"/>
              <a:chExt cx="6191222" cy="6191222"/>
            </a:xfrm>
          </p:grpSpPr>
          <p:sp>
            <p:nvSpPr>
              <p:cNvPr id="1177" name="Google Shape;1177;p26"/>
              <p:cNvSpPr/>
              <p:nvPr/>
            </p:nvSpPr>
            <p:spPr>
              <a:xfrm rot="2700000" flipH="1">
                <a:off x="-1733384" y="1992813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 rot="2700000" flipH="1">
                <a:off x="-1192832" y="2500186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9" name="Google Shape;1179;p26"/>
              <p:cNvGrpSpPr/>
              <p:nvPr/>
            </p:nvGrpSpPr>
            <p:grpSpPr>
              <a:xfrm rot="10800000">
                <a:off x="384881" y="3042905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0" name="Google Shape;1180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2" name="Google Shape;1182;p26"/>
              <p:cNvGrpSpPr/>
              <p:nvPr/>
            </p:nvGrpSpPr>
            <p:grpSpPr>
              <a:xfrm rot="10800000">
                <a:off x="146106" y="3710980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5" name="Google Shape;1185;p26"/>
              <p:cNvGrpSpPr/>
              <p:nvPr/>
            </p:nvGrpSpPr>
            <p:grpSpPr>
              <a:xfrm>
                <a:off x="-102297" y="3780153"/>
                <a:ext cx="939901" cy="2449421"/>
                <a:chOff x="-102297" y="3780153"/>
                <a:chExt cx="939901" cy="2449421"/>
              </a:xfrm>
            </p:grpSpPr>
            <p:sp>
              <p:nvSpPr>
                <p:cNvPr id="1186" name="Google Shape;1186;p26"/>
                <p:cNvSpPr/>
                <p:nvPr/>
              </p:nvSpPr>
              <p:spPr>
                <a:xfrm rot="10800000">
                  <a:off x="260154" y="4254866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 rot="10800000">
                  <a:off x="-102297" y="3780153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88" name="Google Shape;1188;p26"/>
                <p:cNvGrpSpPr/>
                <p:nvPr/>
              </p:nvGrpSpPr>
              <p:grpSpPr>
                <a:xfrm rot="10800000">
                  <a:off x="532825" y="5492502"/>
                  <a:ext cx="134004" cy="134004"/>
                  <a:chOff x="8356813" y="1074288"/>
                  <a:chExt cx="351900" cy="351900"/>
                </a:xfrm>
              </p:grpSpPr>
              <p:sp>
                <p:nvSpPr>
                  <p:cNvPr id="1189" name="Google Shape;1189;p26"/>
                  <p:cNvSpPr/>
                  <p:nvPr/>
                </p:nvSpPr>
                <p:spPr>
                  <a:xfrm>
                    <a:off x="8356813" y="1074288"/>
                    <a:ext cx="351900" cy="3519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26"/>
                  <p:cNvSpPr/>
                  <p:nvPr/>
                </p:nvSpPr>
                <p:spPr>
                  <a:xfrm>
                    <a:off x="8406497" y="1123972"/>
                    <a:ext cx="252600" cy="25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191" name="Google Shape;1191;p26"/>
          <p:cNvGrpSpPr/>
          <p:nvPr/>
        </p:nvGrpSpPr>
        <p:grpSpPr>
          <a:xfrm>
            <a:off x="5650173" y="-1036475"/>
            <a:ext cx="6191222" cy="6865137"/>
            <a:chOff x="5497773" y="-1036475"/>
            <a:chExt cx="6191222" cy="6865137"/>
          </a:xfrm>
        </p:grpSpPr>
        <p:grpSp>
          <p:nvGrpSpPr>
            <p:cNvPr id="1192" name="Google Shape;1192;p26"/>
            <p:cNvGrpSpPr/>
            <p:nvPr/>
          </p:nvGrpSpPr>
          <p:grpSpPr>
            <a:xfrm>
              <a:off x="5497773" y="-362560"/>
              <a:ext cx="6191222" cy="6191222"/>
              <a:chOff x="5584373" y="-362560"/>
              <a:chExt cx="6191222" cy="6191222"/>
            </a:xfrm>
          </p:grpSpPr>
          <p:grpSp>
            <p:nvGrpSpPr>
              <p:cNvPr id="1193" name="Google Shape;1193;p26"/>
              <p:cNvGrpSpPr/>
              <p:nvPr/>
            </p:nvGrpSpPr>
            <p:grpSpPr>
              <a:xfrm>
                <a:off x="5584373" y="-362560"/>
                <a:ext cx="6191222" cy="6191222"/>
                <a:chOff x="5443673" y="-405860"/>
                <a:chExt cx="6191222" cy="6191222"/>
              </a:xfrm>
            </p:grpSpPr>
            <p:sp>
              <p:nvSpPr>
                <p:cNvPr id="1194" name="Google Shape;1194;p26"/>
                <p:cNvSpPr/>
                <p:nvPr/>
              </p:nvSpPr>
              <p:spPr>
                <a:xfrm rot="-8100000" flipH="1">
                  <a:off x="6536116" y="315063"/>
                  <a:ext cx="4006334" cy="474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 rot="-8100000" flipH="1">
                  <a:off x="7076657" y="1499343"/>
                  <a:ext cx="2925242" cy="3057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8301511" y="-335348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8554000" y="27076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8" name="Google Shape;1198;p26"/>
              <p:cNvGrpSpPr/>
              <p:nvPr/>
            </p:nvGrpSpPr>
            <p:grpSpPr>
              <a:xfrm>
                <a:off x="8430786" y="3923547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99" name="Google Shape;1199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1" name="Google Shape;1201;p26"/>
              <p:cNvGrpSpPr/>
              <p:nvPr/>
            </p:nvGrpSpPr>
            <p:grpSpPr>
              <a:xfrm>
                <a:off x="8669561" y="3255472"/>
                <a:ext cx="134100" cy="134100"/>
                <a:chOff x="-1999139" y="3143772"/>
                <a:chExt cx="134100" cy="134100"/>
              </a:xfrm>
            </p:grpSpPr>
            <p:sp>
              <p:nvSpPr>
                <p:cNvPr id="1202" name="Google Shape;1202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4" name="Google Shape;1204;p26"/>
              <p:cNvGrpSpPr/>
              <p:nvPr/>
            </p:nvGrpSpPr>
            <p:grpSpPr>
              <a:xfrm>
                <a:off x="8612986" y="3110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205" name="Google Shape;1205;p26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07" name="Google Shape;1207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929350" y="-10364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08" name="Google Shape;1208;p26"/>
          <p:cNvGrpSpPr/>
          <p:nvPr/>
        </p:nvGrpSpPr>
        <p:grpSpPr>
          <a:xfrm>
            <a:off x="3983988" y="4933175"/>
            <a:ext cx="667916" cy="439200"/>
            <a:chOff x="3983988" y="4933175"/>
            <a:chExt cx="667916" cy="439200"/>
          </a:xfrm>
        </p:grpSpPr>
        <p:grpSp>
          <p:nvGrpSpPr>
            <p:cNvPr id="1209" name="Google Shape;1209;p26"/>
            <p:cNvGrpSpPr/>
            <p:nvPr/>
          </p:nvGrpSpPr>
          <p:grpSpPr>
            <a:xfrm rot="5400000">
              <a:off x="3983938" y="4933225"/>
              <a:ext cx="439200" cy="439100"/>
              <a:chOff x="1101075" y="2142375"/>
              <a:chExt cx="439200" cy="439100"/>
            </a:xfrm>
          </p:grpSpPr>
          <p:sp>
            <p:nvSpPr>
              <p:cNvPr id="1210" name="Google Shape;1210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2" name="Google Shape;1212;p26"/>
            <p:cNvGrpSpPr/>
            <p:nvPr/>
          </p:nvGrpSpPr>
          <p:grpSpPr>
            <a:xfrm rot="5400000">
              <a:off x="4423062" y="5038369"/>
              <a:ext cx="228867" cy="228815"/>
              <a:chOff x="1101075" y="2142375"/>
              <a:chExt cx="439200" cy="439100"/>
            </a:xfrm>
          </p:grpSpPr>
          <p:sp>
            <p:nvSpPr>
              <p:cNvPr id="1213" name="Google Shape;1213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"/>
          <p:cNvSpPr txBox="1">
            <a:spLocks noGrp="1"/>
          </p:cNvSpPr>
          <p:nvPr>
            <p:ph type="title"/>
          </p:nvPr>
        </p:nvSpPr>
        <p:spPr>
          <a:xfrm>
            <a:off x="713225" y="2122600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latin typeface="Gill Sans MT" panose="020B050202010402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66" name="Google Shape;366;p8"/>
          <p:cNvGrpSpPr/>
          <p:nvPr/>
        </p:nvGrpSpPr>
        <p:grpSpPr>
          <a:xfrm>
            <a:off x="6475811" y="-1541623"/>
            <a:ext cx="2583360" cy="2409685"/>
            <a:chOff x="6475811" y="-1541623"/>
            <a:chExt cx="2583360" cy="2409685"/>
          </a:xfrm>
        </p:grpSpPr>
        <p:grpSp>
          <p:nvGrpSpPr>
            <p:cNvPr id="367" name="Google Shape;367;p8"/>
            <p:cNvGrpSpPr/>
            <p:nvPr/>
          </p:nvGrpSpPr>
          <p:grpSpPr>
            <a:xfrm rot="-5400000">
              <a:off x="5879041" y="-944853"/>
              <a:ext cx="2133442" cy="939904"/>
              <a:chOff x="-149984" y="3754784"/>
              <a:chExt cx="2133442" cy="939904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707379" y="3056155"/>
                <a:ext cx="577450" cy="1974708"/>
              </a:xfrm>
              <a:custGeom>
                <a:avLst/>
                <a:gdLst/>
                <a:ahLst/>
                <a:cxnLst/>
                <a:rect l="l" t="t" r="r" b="b"/>
                <a:pathLst>
                  <a:path w="14079" h="48146" extrusionOk="0">
                    <a:moveTo>
                      <a:pt x="13866" y="0"/>
                    </a:moveTo>
                    <a:lnTo>
                      <a:pt x="5867" y="7999"/>
                    </a:lnTo>
                    <a:lnTo>
                      <a:pt x="5836" y="8045"/>
                    </a:lnTo>
                    <a:lnTo>
                      <a:pt x="5836" y="31737"/>
                    </a:lnTo>
                    <a:lnTo>
                      <a:pt x="1" y="37541"/>
                    </a:lnTo>
                    <a:lnTo>
                      <a:pt x="1" y="48146"/>
                    </a:lnTo>
                    <a:lnTo>
                      <a:pt x="306" y="48146"/>
                    </a:lnTo>
                    <a:lnTo>
                      <a:pt x="306" y="37679"/>
                    </a:lnTo>
                    <a:lnTo>
                      <a:pt x="6141" y="31874"/>
                    </a:lnTo>
                    <a:lnTo>
                      <a:pt x="6141" y="8167"/>
                    </a:lnTo>
                    <a:lnTo>
                      <a:pt x="14079" y="229"/>
                    </a:lnTo>
                    <a:lnTo>
                      <a:pt x="138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391825" y="3465468"/>
                <a:ext cx="687411" cy="1771028"/>
              </a:xfrm>
              <a:custGeom>
                <a:avLst/>
                <a:gdLst/>
                <a:ahLst/>
                <a:cxnLst/>
                <a:rect l="l" t="t" r="r" b="b"/>
                <a:pathLst>
                  <a:path w="16760" h="43180" extrusionOk="0">
                    <a:moveTo>
                      <a:pt x="16531" y="1"/>
                    </a:moveTo>
                    <a:lnTo>
                      <a:pt x="4403" y="12159"/>
                    </a:lnTo>
                    <a:lnTo>
                      <a:pt x="4342" y="12190"/>
                    </a:lnTo>
                    <a:lnTo>
                      <a:pt x="4342" y="25734"/>
                    </a:lnTo>
                    <a:lnTo>
                      <a:pt x="0" y="30077"/>
                    </a:lnTo>
                    <a:lnTo>
                      <a:pt x="8746" y="38822"/>
                    </a:lnTo>
                    <a:lnTo>
                      <a:pt x="8746" y="43180"/>
                    </a:lnTo>
                    <a:lnTo>
                      <a:pt x="9066" y="43180"/>
                    </a:lnTo>
                    <a:lnTo>
                      <a:pt x="9066" y="38700"/>
                    </a:lnTo>
                    <a:lnTo>
                      <a:pt x="442" y="30077"/>
                    </a:lnTo>
                    <a:lnTo>
                      <a:pt x="4662" y="25872"/>
                    </a:lnTo>
                    <a:lnTo>
                      <a:pt x="4662" y="12327"/>
                    </a:lnTo>
                    <a:lnTo>
                      <a:pt x="16760" y="230"/>
                    </a:lnTo>
                    <a:lnTo>
                      <a:pt x="16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" name="Google Shape;370;p8"/>
            <p:cNvSpPr/>
            <p:nvPr/>
          </p:nvSpPr>
          <p:spPr>
            <a:xfrm rot="5400000">
              <a:off x="7783092" y="-77047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7617537" y="-361157"/>
              <a:ext cx="687411" cy="1771028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8"/>
            <p:cNvGrpSpPr/>
            <p:nvPr/>
          </p:nvGrpSpPr>
          <p:grpSpPr>
            <a:xfrm>
              <a:off x="7741638" y="-258450"/>
              <a:ext cx="439200" cy="439100"/>
              <a:chOff x="1101075" y="2142375"/>
              <a:chExt cx="439200" cy="439100"/>
            </a:xfrm>
          </p:grpSpPr>
          <p:sp>
            <p:nvSpPr>
              <p:cNvPr id="373" name="Google Shape;373;p8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8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20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D9B2B7-1CD7-378A-3839-C797CBD0B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0" r:id="rId4"/>
    <p:sldLayoutId id="2147483672" r:id="rId5"/>
    <p:sldLayoutId id="2147483676" r:id="rId6"/>
    <p:sldLayoutId id="2147483677" r:id="rId7"/>
    <p:sldLayoutId id="2147483681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javafx/javafx_event_handling.htm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hyperlink" Target="https://docs.oracle.com/javase/8/javafx/events-tutorial/events.htm#sthref8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luonhq.com/products/scene-builder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0">
          <a:extLst>
            <a:ext uri="{FF2B5EF4-FFF2-40B4-BE49-F238E27FC236}">
              <a16:creationId xmlns:a16="http://schemas.microsoft.com/office/drawing/2014/main" id="{4F9802A0-3AD0-2E0E-D76D-3EAAA194C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p35">
            <a:extLst>
              <a:ext uri="{FF2B5EF4-FFF2-40B4-BE49-F238E27FC236}">
                <a16:creationId xmlns:a16="http://schemas.microsoft.com/office/drawing/2014/main" id="{CB7E019D-75FE-DBCF-E5DA-E8560C9C68B3}"/>
              </a:ext>
            </a:extLst>
          </p:cNvPr>
          <p:cNvGrpSpPr/>
          <p:nvPr/>
        </p:nvGrpSpPr>
        <p:grpSpPr>
          <a:xfrm>
            <a:off x="1096850" y="3242811"/>
            <a:ext cx="3936683" cy="134070"/>
            <a:chOff x="1096850" y="3242811"/>
            <a:chExt cx="3936683" cy="134070"/>
          </a:xfrm>
        </p:grpSpPr>
        <p:cxnSp>
          <p:nvCxnSpPr>
            <p:cNvPr id="1434" name="Google Shape;1434;p35">
              <a:extLst>
                <a:ext uri="{FF2B5EF4-FFF2-40B4-BE49-F238E27FC236}">
                  <a16:creationId xmlns:a16="http://schemas.microsoft.com/office/drawing/2014/main" id="{1AE2152D-8749-5639-F8AF-7EBFE5EEC23F}"/>
                </a:ext>
              </a:extLst>
            </p:cNvPr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5" name="Google Shape;1435;p35">
              <a:extLst>
                <a:ext uri="{FF2B5EF4-FFF2-40B4-BE49-F238E27FC236}">
                  <a16:creationId xmlns:a16="http://schemas.microsoft.com/office/drawing/2014/main" id="{A50DDE5A-DDF2-D62D-C186-BD672155B8BA}"/>
                </a:ext>
              </a:extLst>
            </p:cNvPr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6" name="Google Shape;1436;p35">
                <a:extLst>
                  <a:ext uri="{FF2B5EF4-FFF2-40B4-BE49-F238E27FC236}">
                    <a16:creationId xmlns:a16="http://schemas.microsoft.com/office/drawing/2014/main" id="{C22476AF-D0AB-E6C0-F343-7C68C50897BA}"/>
                  </a:ext>
                </a:extLst>
              </p:cNvPr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5">
                <a:extLst>
                  <a:ext uri="{FF2B5EF4-FFF2-40B4-BE49-F238E27FC236}">
                    <a16:creationId xmlns:a16="http://schemas.microsoft.com/office/drawing/2014/main" id="{D4C80DF5-DA31-5CD4-CBF7-1EA0B6D73670}"/>
                  </a:ext>
                </a:extLst>
              </p:cNvPr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2" name="Google Shape;1432;p35">
            <a:extLst>
              <a:ext uri="{FF2B5EF4-FFF2-40B4-BE49-F238E27FC236}">
                <a16:creationId xmlns:a16="http://schemas.microsoft.com/office/drawing/2014/main" id="{69DF6C1E-C5DF-3953-5114-7D3C522E32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92498" y="12508"/>
            <a:ext cx="6974700" cy="24569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b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</a:br>
            <a:b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</a:br>
            <a:b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</a:br>
            <a:b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</a:br>
            <a: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  <a:t>کارگاه برنامه </a:t>
            </a:r>
            <a:r>
              <a:rPr lang="fa-IR" dirty="0" err="1">
                <a:solidFill>
                  <a:srgbClr val="C39113"/>
                </a:solidFill>
                <a:cs typeface="B Roya" panose="00000400000000000000" pitchFamily="2" charset="-78"/>
              </a:rPr>
              <a:t>نویسی</a:t>
            </a:r>
            <a:r>
              <a:rPr lang="fa-IR" dirty="0">
                <a:solidFill>
                  <a:srgbClr val="C39113"/>
                </a:solidFill>
                <a:cs typeface="B Roya" panose="00000400000000000000" pitchFamily="2" charset="-78"/>
              </a:rPr>
              <a:t> پیشرفته</a:t>
            </a:r>
            <a:br>
              <a:rPr lang="fa-IR" dirty="0">
                <a:solidFill>
                  <a:srgbClr val="D9A115"/>
                </a:solidFill>
                <a:cs typeface="B Roya" panose="00000400000000000000" pitchFamily="2" charset="-78"/>
              </a:rPr>
            </a:br>
            <a:r>
              <a:rPr lang="fa-IR" sz="2000" b="0" dirty="0" err="1">
                <a:solidFill>
                  <a:srgbClr val="C39113"/>
                </a:solidFill>
                <a:cs typeface="B Zar" panose="00000400000000000000" pitchFamily="2" charset="-78"/>
              </a:rPr>
              <a:t>دستورکار</a:t>
            </a:r>
            <a:r>
              <a:rPr lang="fa-IR" sz="2000" b="0" dirty="0">
                <a:solidFill>
                  <a:srgbClr val="C39113"/>
                </a:solidFill>
                <a:cs typeface="B Zar" panose="00000400000000000000" pitchFamily="2" charset="-78"/>
              </a:rPr>
              <a:t> 11</a:t>
            </a:r>
            <a:r>
              <a:rPr lang="fa-IR" b="0" dirty="0">
                <a:solidFill>
                  <a:srgbClr val="EDA333"/>
                </a:solidFill>
                <a:cs typeface="B Zar" panose="00000400000000000000" pitchFamily="2" charset="-78"/>
              </a:rPr>
              <a:t> </a:t>
            </a:r>
            <a:endParaRPr b="0" dirty="0">
              <a:solidFill>
                <a:srgbClr val="EDA333"/>
              </a:solidFill>
              <a:cs typeface="B Zar" panose="00000400000000000000" pitchFamily="2" charset="-78"/>
            </a:endParaRPr>
          </a:p>
        </p:txBody>
      </p:sp>
      <p:grpSp>
        <p:nvGrpSpPr>
          <p:cNvPr id="1438" name="Google Shape;1438;p35">
            <a:extLst>
              <a:ext uri="{FF2B5EF4-FFF2-40B4-BE49-F238E27FC236}">
                <a16:creationId xmlns:a16="http://schemas.microsoft.com/office/drawing/2014/main" id="{8D234594-262E-A35A-2633-99D71A377B37}"/>
              </a:ext>
            </a:extLst>
          </p:cNvPr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9" name="Google Shape;1439;p35">
              <a:extLst>
                <a:ext uri="{FF2B5EF4-FFF2-40B4-BE49-F238E27FC236}">
                  <a16:creationId xmlns:a16="http://schemas.microsoft.com/office/drawing/2014/main" id="{EAB8B7A6-CEA7-A71C-5C67-8E856C6A8E8E}"/>
                </a:ext>
              </a:extLst>
            </p:cNvPr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0" name="Google Shape;1440;p35">
              <a:extLst>
                <a:ext uri="{FF2B5EF4-FFF2-40B4-BE49-F238E27FC236}">
                  <a16:creationId xmlns:a16="http://schemas.microsoft.com/office/drawing/2014/main" id="{95B33CD5-4490-20C6-A383-8E52FAFF7C6F}"/>
                </a:ext>
              </a:extLst>
            </p:cNvPr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1" name="Google Shape;1441;p35">
              <a:extLst>
                <a:ext uri="{FF2B5EF4-FFF2-40B4-BE49-F238E27FC236}">
                  <a16:creationId xmlns:a16="http://schemas.microsoft.com/office/drawing/2014/main" id="{7D8AE23B-72FC-3AB1-68FB-93D7B1A8664D}"/>
                </a:ext>
              </a:extLst>
            </p:cNvPr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35">
            <a:extLst>
              <a:ext uri="{FF2B5EF4-FFF2-40B4-BE49-F238E27FC236}">
                <a16:creationId xmlns:a16="http://schemas.microsoft.com/office/drawing/2014/main" id="{76681732-C34F-0E6C-E3D8-43E2D0CB942F}"/>
              </a:ext>
            </a:extLst>
          </p:cNvPr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43" name="Google Shape;1443;p35">
              <a:extLst>
                <a:ext uri="{FF2B5EF4-FFF2-40B4-BE49-F238E27FC236}">
                  <a16:creationId xmlns:a16="http://schemas.microsoft.com/office/drawing/2014/main" id="{FCA92E15-2C31-6D60-75EA-62FD6B1E7E7C}"/>
                </a:ext>
              </a:extLst>
            </p:cNvPr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4" name="Google Shape;1444;p35">
              <a:extLst>
                <a:ext uri="{FF2B5EF4-FFF2-40B4-BE49-F238E27FC236}">
                  <a16:creationId xmlns:a16="http://schemas.microsoft.com/office/drawing/2014/main" id="{43BBFF8D-A133-80F4-1F4F-7A1530C8E0F7}"/>
                </a:ext>
              </a:extLst>
            </p:cNvPr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5">
                <a:extLst>
                  <a:ext uri="{FF2B5EF4-FFF2-40B4-BE49-F238E27FC236}">
                    <a16:creationId xmlns:a16="http://schemas.microsoft.com/office/drawing/2014/main" id="{BF4C181E-0273-B2DA-7D72-1CD2D276207A}"/>
                  </a:ext>
                </a:extLst>
              </p:cNvPr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5">
                <a:extLst>
                  <a:ext uri="{FF2B5EF4-FFF2-40B4-BE49-F238E27FC236}">
                    <a16:creationId xmlns:a16="http://schemas.microsoft.com/office/drawing/2014/main" id="{5B3E08CA-4F03-9644-EFA6-97F94C9CCC28}"/>
                  </a:ext>
                </a:extLst>
              </p:cNvPr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7" name="Google Shape;1447;p35">
              <a:extLst>
                <a:ext uri="{FF2B5EF4-FFF2-40B4-BE49-F238E27FC236}">
                  <a16:creationId xmlns:a16="http://schemas.microsoft.com/office/drawing/2014/main" id="{A9E66C7C-9D6B-F7F7-4297-7AEC76A9023A}"/>
                </a:ext>
              </a:extLst>
            </p:cNvPr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8" name="Google Shape;1448;p35">
                <a:extLst>
                  <a:ext uri="{FF2B5EF4-FFF2-40B4-BE49-F238E27FC236}">
                    <a16:creationId xmlns:a16="http://schemas.microsoft.com/office/drawing/2014/main" id="{82BBF0A0-1633-8A76-B01C-CE889C89CEC9}"/>
                  </a:ext>
                </a:extLst>
              </p:cNvPr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5">
                <a:extLst>
                  <a:ext uri="{FF2B5EF4-FFF2-40B4-BE49-F238E27FC236}">
                    <a16:creationId xmlns:a16="http://schemas.microsoft.com/office/drawing/2014/main" id="{6A2DE375-A685-81B3-FDA8-1AC7002C0B68}"/>
                  </a:ext>
                </a:extLst>
              </p:cNvPr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0" name="Google Shape;1450;p35">
              <a:extLst>
                <a:ext uri="{FF2B5EF4-FFF2-40B4-BE49-F238E27FC236}">
                  <a16:creationId xmlns:a16="http://schemas.microsoft.com/office/drawing/2014/main" id="{7B149E3E-6509-F573-3A9E-A2B2D96A525A}"/>
                </a:ext>
              </a:extLst>
            </p:cNvPr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1" name="Google Shape;1451;p35">
                <a:extLst>
                  <a:ext uri="{FF2B5EF4-FFF2-40B4-BE49-F238E27FC236}">
                    <a16:creationId xmlns:a16="http://schemas.microsoft.com/office/drawing/2014/main" id="{453C2B56-45B6-CB0B-7A18-4692052DBBB4}"/>
                  </a:ext>
                </a:extLst>
              </p:cNvPr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5">
                <a:extLst>
                  <a:ext uri="{FF2B5EF4-FFF2-40B4-BE49-F238E27FC236}">
                    <a16:creationId xmlns:a16="http://schemas.microsoft.com/office/drawing/2014/main" id="{D127BD02-8BA8-6597-C2B7-F087FCDED6DB}"/>
                  </a:ext>
                </a:extLst>
              </p:cNvPr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3" name="Google Shape;1453;p35">
              <a:extLst>
                <a:ext uri="{FF2B5EF4-FFF2-40B4-BE49-F238E27FC236}">
                  <a16:creationId xmlns:a16="http://schemas.microsoft.com/office/drawing/2014/main" id="{B86EA034-82D8-F9F7-0B8F-A3F56E466CFB}"/>
                </a:ext>
              </a:extLst>
            </p:cNvPr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C1FB244-D7F7-3AD2-A27B-71FC294DD3C2}"/>
              </a:ext>
            </a:extLst>
          </p:cNvPr>
          <p:cNvSpPr/>
          <p:nvPr/>
        </p:nvSpPr>
        <p:spPr>
          <a:xfrm>
            <a:off x="0" y="2603504"/>
            <a:ext cx="9151088" cy="2527488"/>
          </a:xfrm>
          <a:prstGeom prst="rect">
            <a:avLst/>
          </a:prstGeom>
          <a:solidFill>
            <a:srgbClr val="966A1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1B873D-2E6B-B857-F8D0-5F758D8FABE3}"/>
              </a:ext>
            </a:extLst>
          </p:cNvPr>
          <p:cNvGrpSpPr/>
          <p:nvPr/>
        </p:nvGrpSpPr>
        <p:grpSpPr>
          <a:xfrm>
            <a:off x="3701377" y="4320486"/>
            <a:ext cx="1741245" cy="621330"/>
            <a:chOff x="9190651" y="3208961"/>
            <a:chExt cx="2402122" cy="844673"/>
          </a:xfrm>
        </p:grpSpPr>
        <p:pic>
          <p:nvPicPr>
            <p:cNvPr id="3" name="Picture 2" descr="Amirkabir University of Technology - Department of Computer Engineering">
              <a:extLst>
                <a:ext uri="{FF2B5EF4-FFF2-40B4-BE49-F238E27FC236}">
                  <a16:creationId xmlns:a16="http://schemas.microsoft.com/office/drawing/2014/main" id="{607B8676-7C1D-6856-29C1-34631E94E1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5463" y="3239203"/>
              <a:ext cx="723682" cy="78419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6" descr="Amirkabir University of Technology - Vice Chancellor for Academic Affairs">
              <a:extLst>
                <a:ext uri="{FF2B5EF4-FFF2-40B4-BE49-F238E27FC236}">
                  <a16:creationId xmlns:a16="http://schemas.microsoft.com/office/drawing/2014/main" id="{A7501B47-D9E5-3FE3-41E1-7B3361AC9B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28456" y="3239203"/>
              <a:ext cx="764317" cy="7841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Java (programming language) - Wikipedia">
              <a:extLst>
                <a:ext uri="{FF2B5EF4-FFF2-40B4-BE49-F238E27FC236}">
                  <a16:creationId xmlns:a16="http://schemas.microsoft.com/office/drawing/2014/main" id="{86CAEBE9-51BC-F0B1-B520-E857F3617D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003"/>
            <a:stretch/>
          </p:blipFill>
          <p:spPr bwMode="auto">
            <a:xfrm>
              <a:off x="9190651" y="3208961"/>
              <a:ext cx="648846" cy="844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0C191C0-A050-6885-100C-11D86662452C}"/>
              </a:ext>
            </a:extLst>
          </p:cNvPr>
          <p:cNvSpPr txBox="1"/>
          <p:nvPr/>
        </p:nvSpPr>
        <p:spPr>
          <a:xfrm>
            <a:off x="1796803" y="2823723"/>
            <a:ext cx="5638800" cy="136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57400" marR="0" algn="r" rtl="1">
              <a:lnSpc>
                <a:spcPct val="115000"/>
              </a:lnSpc>
              <a:buNone/>
            </a:pPr>
            <a:r>
              <a:rPr lang="ar-SA" sz="1800" dirty="0">
                <a:ln>
                  <a:noFill/>
                </a:ln>
                <a:solidFill>
                  <a:schemeClr val="bg1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B Zar" panose="020B0604020202020204" charset="-78"/>
              </a:rPr>
              <a:t>آشنایی با </a:t>
            </a:r>
            <a:r>
              <a:rPr lang="en-US" sz="1800" dirty="0" err="1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Zar" panose="020B0604020202020204" charset="-78"/>
              </a:rPr>
              <a:t>JavaFx</a:t>
            </a:r>
            <a:endParaRPr lang="en-US" sz="1800" dirty="0">
              <a:ln>
                <a:noFill/>
              </a:ln>
              <a:solidFill>
                <a:schemeClr val="bg1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B Zar" panose="020B0604020202020204" charset="-78"/>
            </a:endParaRPr>
          </a:p>
          <a:p>
            <a:pPr marL="2057400" marR="0" algn="r" rtl="1">
              <a:lnSpc>
                <a:spcPct val="115000"/>
              </a:lnSpc>
              <a:buNone/>
            </a:pPr>
            <a:r>
              <a:rPr lang="fa-IR" sz="1800" dirty="0">
                <a:ln>
                  <a:noFill/>
                </a:ln>
                <a:solidFill>
                  <a:schemeClr val="bg1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B Zar" panose="020B0604020202020204" charset="-78"/>
              </a:rPr>
              <a:t>آشنایی با </a:t>
            </a:r>
            <a:r>
              <a:rPr lang="en-US" sz="180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Zar" panose="020B0604020202020204" charset="-78"/>
              </a:rPr>
              <a:t>Scene Builder</a:t>
            </a:r>
            <a:endParaRPr lang="en-US" sz="1800" dirty="0">
              <a:ln>
                <a:noFill/>
              </a:ln>
              <a:solidFill>
                <a:schemeClr val="bg1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B Zar" panose="020B0604020202020204" charset="-78"/>
            </a:endParaRPr>
          </a:p>
          <a:p>
            <a:pPr marL="2057400" marR="0" algn="r" rtl="1">
              <a:lnSpc>
                <a:spcPct val="115000"/>
              </a:lnSpc>
              <a:buNone/>
            </a:pPr>
            <a:r>
              <a:rPr lang="ar-SA" sz="1800" dirty="0">
                <a:ln>
                  <a:noFill/>
                </a:ln>
                <a:solidFill>
                  <a:schemeClr val="bg1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B Zar" panose="020B0604020202020204" charset="-78"/>
              </a:rPr>
              <a:t>آشنایی با رویداد‌ها در </a:t>
            </a:r>
            <a:r>
              <a:rPr lang="en-US" sz="1800" dirty="0" err="1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Zar" panose="020B0604020202020204" charset="-78"/>
              </a:rPr>
              <a:t>JavaFx</a:t>
            </a:r>
            <a:endParaRPr lang="en-US" sz="1800" dirty="0">
              <a:ln>
                <a:noFill/>
              </a:ln>
              <a:solidFill>
                <a:schemeClr val="bg1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B Zar" panose="020B0604020202020204" charset="-78"/>
            </a:endParaRPr>
          </a:p>
          <a:p>
            <a:pPr marL="2057400" marR="0" algn="r" rtl="1">
              <a:lnSpc>
                <a:spcPct val="115000"/>
              </a:lnSpc>
            </a:pPr>
            <a:r>
              <a:rPr lang="fa-IR" sz="1800" dirty="0">
                <a:ln>
                  <a:noFill/>
                </a:ln>
                <a:solidFill>
                  <a:schemeClr val="bg1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B Zar" panose="020B0604020202020204" charset="-78"/>
              </a:rPr>
              <a:t>آشنایی با معماری </a:t>
            </a:r>
            <a:r>
              <a:rPr lang="en-US" sz="180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Zar" panose="020B0604020202020204" charset="-78"/>
              </a:rPr>
              <a:t>MVC</a:t>
            </a:r>
            <a:endParaRPr lang="en-US" sz="1800" dirty="0">
              <a:ln>
                <a:noFill/>
              </a:ln>
              <a:solidFill>
                <a:schemeClr val="bg1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B Zar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1208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CCE43DFC-1FAD-E7B4-6A6C-148771D00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EAC39AEB-5DF2-2B87-8EEF-31EA7AA15205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Grid Pane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CC3469-9552-CFBA-24F5-02FDDDFF52E0}"/>
              </a:ext>
            </a:extLst>
          </p:cNvPr>
          <p:cNvSpPr txBox="1"/>
          <p:nvPr/>
        </p:nvSpPr>
        <p:spPr>
          <a:xfrm>
            <a:off x="4524103" y="1198457"/>
            <a:ext cx="3997596" cy="3065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برای این کا</a:t>
            </a:r>
            <a:r>
              <a:rPr lang="fa-IR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ر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می‌توان بر روی 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GridPane</a:t>
            </a:r>
            <a:r>
              <a:rPr lang="fa-IR" dirty="0"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در بخش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Document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کلیک راست کرده و از منوی </a:t>
            </a:r>
            <a:r>
              <a:rPr lang="fa-IR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ظاهر شده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با انتخاب گزینه‌های</a:t>
            </a:r>
            <a:endParaRPr lang="fa-IR" dirty="0">
              <a:effectLst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Add Row</a:t>
            </a:r>
            <a:r>
              <a:rPr lang="fa-I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و 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Add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Column</a:t>
            </a:r>
            <a:r>
              <a:rPr lang="fa-IR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سطر و یا ستون جدید اضافه کرد</a:t>
            </a:r>
            <a:r>
              <a:rPr lang="fa-IR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dirty="0">
              <a:effectLst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dirty="0">
              <a:ln>
                <a:noFill/>
              </a:ln>
              <a:solidFill>
                <a:srgbClr val="000000"/>
              </a:solidFill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همچنین با انتخاب هر سطر و یا ستون و کلیک راست کردن بر روی آن و انتخاب گزینه‌ی 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Delete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می‌توان هر یک از آن‌ها را حذف کرد</a:t>
            </a:r>
            <a:r>
              <a:rPr lang="fa-IR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dirty="0">
              <a:effectLst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dirty="0">
              <a:ln>
                <a:noFill/>
              </a:ln>
              <a:solidFill>
                <a:srgbClr val="000000"/>
              </a:solidFill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همان‌طور که در شکل </a:t>
            </a:r>
            <a:r>
              <a:rPr lang="fa-IR" dirty="0">
                <a:ea typeface="Times New Roman" panose="02020603050405020304" pitchFamily="18" charset="0"/>
                <a:cs typeface="B Nazanin" panose="020B0604020202020204" charset="-78"/>
              </a:rPr>
              <a:t>رو به رو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مشخص است، بعد از اضافه کردن 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GridPane</a:t>
            </a:r>
            <a:r>
              <a:rPr lang="ar-SA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، </a:t>
            </a:r>
            <a:r>
              <a:rPr lang="ar-SA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فضای 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fa-IR" dirty="0"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به چند بخش تقسیم شده که عناصر درون هر بخش، نمی‌توانند از بخش مربوط به خود خارج شوند و بیشترین اندازه‌ای که می‌توانند داشته باشند، به اندازه فضایی است که به آن‌ها داده شده است</a:t>
            </a:r>
            <a:r>
              <a:rPr lang="fa-I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sz="12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74BF17-3A91-04DC-C78F-3A1C0D7F03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75" y="425155"/>
            <a:ext cx="2751501" cy="1546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9E8EB5-F2D5-D15D-7DA5-5F5F4C8C70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587" y="1687605"/>
            <a:ext cx="2835684" cy="1594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157D9A-A6DD-DE5A-F9EC-BA865906AB7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1" y="2997459"/>
            <a:ext cx="3061744" cy="1720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895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9B615812-CFA4-D8AC-D9EB-6EF857AB8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92EA61CB-D488-5A64-BF91-1FCA866C6DF8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 err="1">
                <a:solidFill>
                  <a:srgbClr val="C39113"/>
                </a:solidFill>
                <a:latin typeface="Gill Sans MT" panose="020B0502020104020203" pitchFamily="34" charset="0"/>
              </a:rPr>
              <a:t>Costomization</a:t>
            </a:r>
            <a:endParaRPr lang="en-GB" sz="2800"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1DE9A0-74AC-3D09-6584-B377B3050380}"/>
              </a:ext>
            </a:extLst>
          </p:cNvPr>
          <p:cNvSpPr txBox="1"/>
          <p:nvPr/>
        </p:nvSpPr>
        <p:spPr>
          <a:xfrm>
            <a:off x="579120" y="1198457"/>
            <a:ext cx="7942579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در منوی سمت راست می‌توان ویژگی‌های عنصر انتخاب شده را ویرایش کرد.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این منو شامل سه بخش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Properties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Layout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Code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است که در هر بخش می‌توان به ویژگی‌های مختلف عنصر انتخاب شده دسترسی داشت.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منوی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Properties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شامل ویژگی‌های ظاهری مثل شفافیت و همچنین استایل‌شیت‌ها است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.</a:t>
            </a: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منوی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Layout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شامل ویژگی‌های مربوط به اندازه عنصر است و از طریق آن می‌توان طول، عرض و دیگر ویژگی‌های مشابه عنصر مورد نظر را ویرایش کرد.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منوی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Code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نیز مربوط به مرتبط‌سازی فایل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fxml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با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Controller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است و شامل ویژگی‌هایی چون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id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 تعریف متد‌های مربوط به آن است که در بخش بعدی دستور کار، با آن‌ها آشنا خواهیم شد.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7007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9AC91CEC-78F2-B2BE-9279-D04286852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20B73CA3-8E42-993E-2B84-AB15B29DCBF5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Controls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55C3F2-0719-8284-C50A-1FBBF09014E2}"/>
              </a:ext>
            </a:extLst>
          </p:cNvPr>
          <p:cNvSpPr txBox="1"/>
          <p:nvPr/>
        </p:nvSpPr>
        <p:spPr>
          <a:xfrm>
            <a:off x="579120" y="1198457"/>
            <a:ext cx="7942579" cy="3543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دسته‌ای دیگر از اجزای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JavaFX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عناصر 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Controls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هستند که شامل اجزایی چون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Button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Label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Hyperlink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و ... است. در این دستورکار می‌خواهیم با 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ProgressBar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آشنا شویم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می‌توان اندازه‌ی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ProgressBar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را با کشیدن گوشه‌های آبی‌رنگ اطراف آن و یا منوی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Layout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تغییر داد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همچنین مشابه عناصر قبلی، از منوی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Properties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می‌توان ویژگی‌های کلی و ظاهری را تعیین کرد، برای مثال می‌توان از بخش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Specific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مقدار پیشفرضی (بین صفر و یک) برای میزان پیشروی 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ProgressBar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در نظرگرفت</a:t>
            </a: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28575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برنامه‌ریزی برای تغییر میزان پیشروی </a:t>
            </a:r>
            <a:r>
              <a:rPr lang="en-US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5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ProgressBar</a:t>
            </a:r>
            <a:r>
              <a:rPr lang="ar-SA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در طول اجرای برنامه، در کلاس </a:t>
            </a:r>
            <a:r>
              <a:rPr lang="fa-IR" sz="15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کنترلر</a:t>
            </a:r>
            <a:r>
              <a:rPr lang="fa-IR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مربوط به آن انجام می‌شود که در ادامه با </a:t>
            </a:r>
            <a:r>
              <a:rPr lang="fa-IR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آن‌</a:t>
            </a:r>
            <a:r>
              <a:rPr lang="ar-SA" sz="15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ها آشنا خواهیم شد.</a:t>
            </a:r>
            <a:endParaRPr lang="en-US" sz="15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5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هر زمان که 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را به شکل مورد نظر خود طراحی و ویرایش کردیم، می‌توان از منوی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File</a:t>
            </a:r>
            <a:r>
              <a:rPr lang="ar-SA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گزینه </a:t>
            </a:r>
            <a:r>
              <a:rPr lang="en-US" sz="15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Save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را انتخاب کرده تا تغییرات بر روی فایل </a:t>
            </a: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5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fxml</a:t>
            </a:r>
            <a:r>
              <a:rPr lang="ar-SA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اعمال شود</a:t>
            </a: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5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15624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6C964754-38E6-6C58-7A32-56AB5B391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F47EE16B-B800-BF76-D261-92B4F7F5E7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solidFill>
                  <a:srgbClr val="C39113"/>
                </a:solidFill>
                <a:cs typeface="B Roya" panose="00000400000000000000" pitchFamily="2" charset="-78"/>
              </a:rPr>
              <a:t>رویداد ها</a:t>
            </a:r>
            <a:r>
              <a:rPr lang="fa-IR" sz="4000" dirty="0">
                <a:solidFill>
                  <a:srgbClr val="C39113"/>
                </a:solidFill>
                <a:latin typeface="Gill Sans MT" panose="020B0502020104020203" pitchFamily="34" charset="0"/>
                <a:cs typeface="B Roya" panose="00000400000000000000" pitchFamily="2" charset="-78"/>
              </a:rPr>
              <a:t> در </a:t>
            </a:r>
            <a:r>
              <a:rPr lang="en-US" sz="4000" dirty="0">
                <a:solidFill>
                  <a:srgbClr val="C39113"/>
                </a:solidFill>
                <a:latin typeface="Gill Sans MT" panose="020B0502020104020203" pitchFamily="34" charset="0"/>
                <a:cs typeface="B Roya" panose="00000400000000000000" pitchFamily="2" charset="-78"/>
              </a:rPr>
              <a:t>JavaFX</a:t>
            </a:r>
            <a:endParaRPr sz="4000" dirty="0">
              <a:solidFill>
                <a:srgbClr val="C39113"/>
              </a:solidFill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3342A0CD-7E18-030D-AE43-B5AFEAE299B7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2E2D747F-34B4-99BF-1DC4-F20E9854B36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491FC4E5-07EB-BE98-3A00-1966E2B8C46A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3129590D-8768-DF87-9BC1-00B32B2E3736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C638D566-9C27-ABB0-FDAF-F1584051128E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4915FE37-6466-55C5-C103-DD6B80A4198D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15D57D2D-5A89-36DF-E0C8-1FA1DC5216BD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C6B77A97-9C2F-5446-8D4C-C9C5E65B53F1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EA352B36-14BA-92E4-B3CE-C4C841D0095D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66FB7777-267A-3A3A-E93A-79327A4872CD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C43DDBF4-C707-FB31-9A61-104D6F6259DE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C2F515B6-5757-1B28-6C3D-5C6FD7E6EC3D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60972969-C59B-A4CB-3871-A82D86BE5BFE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272E7976-0BC7-5C84-09E8-FE389BF03EB5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0A77B42A-DF86-B4FE-BD13-82FF4EA4CF8F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981485F9-1675-DAB8-8F39-80CA9C9BAF17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5B1A30B5-4697-764B-023C-77634406FAD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5BFF3C7B-246C-634E-C844-3D32C823F35F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0710336B-42B9-650A-2169-945E7B18BEB4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F74531B7-06A3-5C99-C526-2AB8E8BA466F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F2E74E15-82B6-14E9-C8BE-7DF1C57220A9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CAB4FF88-720D-6ED7-6CE1-596C17FA46E4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9A0D219D-F0EB-B31A-94EB-589CD76FAEF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B7F69B24-5DD4-1294-1B66-B47BEC9892AD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00D5FD26-F71E-0BB5-C149-FD74D4142084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2C943239-9B39-19F4-F785-40FC7803E3E2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4505B359-FD98-52E4-8FC2-849570E5DC9C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C7F2816E-31EB-8445-3647-019FAB617477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BF45AE2D-E63C-3BD7-73E5-7B0BEC4232DC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14385BCB-D978-1ED0-84BD-4CB00F574B46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6ADEE0EC-DFA9-81E7-EFAD-4FCBCB0C34F8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042117D8-7857-F509-FBDD-893C00B01D44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CFA57409-D7A9-8C11-5965-956B18CFCF8E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D59B7344-E126-88BC-0F27-A194B5E4D1DA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BF7461D1-86E9-6A64-7341-8F37F5DE46A9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3CDC410B-7B8B-7997-16B4-9F304D8D03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2B0DDCBF-42DB-75B8-6F03-A3D79E6026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D4A7941F-7FA1-41D1-3B93-D8EC0530B0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4C904496-C06C-C608-87F7-650D2DA93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1E1E1E3E-DE50-43F7-86FA-E87786A7A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BA5EEA00-192E-408F-31D9-A6589D9EDD15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C40B7E7F-ED35-8DF1-6084-0CEC7331BAB3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5B9BEA79-48EC-E110-776C-1C0288FC5EFD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82BD2948-39B0-200A-5834-BC00DAD95A66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62B5585E-4943-0FEC-0956-FDD145E8262B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46071C86-161E-5DCA-19B9-8B8C1E7935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FC91C220-19C0-A805-FA0F-43344C7EB8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050C7FAF-0C73-408C-AF3D-D94F048FE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F2CCD505-A810-0A9A-1592-8C3AA37909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028EE006-9FBA-5D63-B812-3542A2AFD2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45AE0109-CBDA-1263-2754-675F0DC1AB72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EF82830B-129E-E2F9-CA43-04017247EFD6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4EFDA659-B0E2-E50A-31B7-165187E94D50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0945CFCF-30F3-5236-C73D-D2B05B0E470B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DC5139AE-4FD3-49C0-A978-A2F089C7BD8D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7E238B5B-0DE2-C7B6-5B4F-1E1473054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D9FABA1B-D9EC-4FE5-A253-E8C45F5421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B7C90BDA-0805-0F36-7995-94688BA7EA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5636C153-3F0C-DA03-7E39-02216C3DD3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2154E000-D78D-42C0-EF2D-755EE0375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FCAFBA5B-C302-12E3-7CBB-3B773CA6ECC6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7C79DD26-93A3-5F48-85E4-8C90E12AAC2C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BB8ECB6B-1E4D-41D4-6443-1B9F01E41ED4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4706EEE6-A172-868B-8092-307875D5907A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D94C5288-C6B2-7F81-AE6D-75AB8D8A63F5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3A767328-F36F-607B-26D6-AB1344A951EE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E8A31F58-2501-E0D7-C3D8-DE4056A087BA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18108804-3ABC-3A1A-8991-605B32F4BB81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305AD9F2-552C-16D2-7D1F-CF7E1114FA2C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2EA268C4-FC2B-4959-644C-3A9FFB2EC74A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63E575B3-4369-2E70-A071-CE1DD2F0CC74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885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1FE2DC6B-70B9-D1BB-D013-581DD4173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5522C655-EC13-53D7-AE99-721F5D64DCB9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00FF82-1D6C-1F8D-2E3D-2BD329C9D040}"/>
              </a:ext>
            </a:extLst>
          </p:cNvPr>
          <p:cNvSpPr txBox="1"/>
          <p:nvPr/>
        </p:nvSpPr>
        <p:spPr>
          <a:xfrm>
            <a:off x="579120" y="1198457"/>
            <a:ext cx="7942579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رویداد، یک اطلاعیه درباره‌ی جزئیات تغییرات رخ داده می‌باشد. در واقع هر نوع ارتباط بین کاربر و برنامه یک رویداد هست. برای مثال فشردن کیبورد، حرکت موس و یا کلیک کردن دکمه‌‌ای در برنامه و...، همگی نوعی رویداد هستند. در برخی موارد، حتی کاربر هم در این ر</a:t>
            </a:r>
            <a:r>
              <a:rPr lang="fa-IR" sz="1600" dirty="0"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وی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داد به طور کامل دخیل نمی‌باشد، مانند ساعتی که پس مدتی فعال می‌شود.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رویداد‌ها به طور کلی به دو دسته‌ی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foreground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و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 background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تقسیم می‌شوند.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نوع اول مربوط به اتفاقاتی است که در ارتباط مستقیم با کاربر رخ می‌دهد، مانند کشیدن و انداختن فایل یا کلیک کردن با موس و نگه داشتن یا رها کردن موس، انتخاب کردن گرینه‌ای از لیست و ... 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just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نوع دوم اما در ارتباط مستقیم با کاربر نیست و بلکه در اثر اعمال انجام شده توسط کاربر رخ می‌دهد، مانند تمام شدن زمان یک تایمر، ارور‌های رخ داده، قطع و یا وصل شدن اینترنت و ... 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781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4A9CAEA1-B927-E157-F09D-6BF1A496E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50FE5DB5-2C8B-0E86-7409-2F2070A8A42C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Events in JavaFX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38D13-4F64-608E-FEF3-9CB5E268F168}"/>
              </a:ext>
            </a:extLst>
          </p:cNvPr>
          <p:cNvSpPr txBox="1"/>
          <p:nvPr/>
        </p:nvSpPr>
        <p:spPr>
          <a:xfrm>
            <a:off x="579120" y="1198457"/>
            <a:ext cx="7942579" cy="285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در پکیج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javafx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.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event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 طیف وسیعی از رویداد‌های قابل هندل کردن وجود دارد که به برخی از آن‌ها می‌پردازیم: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 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Mouse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event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: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این رویداد‌ها در ارتباط با تغییرات موس هستند، نظیر فشردن (نگه داشتن)،‌ رها کردن،‌ کلیک کردن،‌ جابجایی، وارد محدوده‌ای شدن و ... که در کلاس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MouseEvent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قرار دارند.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Key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event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: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این گروه، مربوط به تغییرات دکمه‌های کیبورد مانند فشردن (نگه داشتن)،‌ رها کردن و کلیک کردن می‌باشد که در کلاس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KeyEvent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قرار دارند.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Drag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event</a:t>
            </a:r>
            <a:r>
              <a:rPr lang="ar-SA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: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این گروه، مربوط به رویداد‌های کشیدن (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drag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) است. مانند کشیدن به داخل محدوده‌ای یا خارج شدن از آن، رها کردن در نقطه‌ای و ... که در کلاس </a:t>
            </a:r>
            <a:r>
              <a:rPr lang="en-US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DragEvent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قرار دارند</a:t>
            </a: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04374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6DC61B7E-9D12-7015-BB41-8685541DC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CCE6D14A-0150-DA26-733F-09EF2DB2E844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Event Handling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D5267-EBE9-F3C1-DB0E-D6689434CCD5}"/>
              </a:ext>
            </a:extLst>
          </p:cNvPr>
          <p:cNvSpPr txBox="1"/>
          <p:nvPr/>
        </p:nvSpPr>
        <p:spPr>
          <a:xfrm>
            <a:off x="4902926" y="1198457"/>
            <a:ext cx="3618773" cy="313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برای هندل کردن رویداد اتفاق افتاده برای یک شئ، باید نوع رویداد و</a:t>
            </a:r>
            <a:r>
              <a:rPr lang="fa-IR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eventhandler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‌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ای که کد مد نظر برای هندل کردن را دارد به متد </a:t>
            </a:r>
            <a:r>
              <a:rPr lang="en-US" sz="16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addEventHandler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شئ مد نظر پاس دهیم.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latin typeface="Times New Roman" panose="02020603050405020304" pitchFamily="18" charset="0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r>
              <a:rPr lang="fa-IR" sz="1600" dirty="0">
                <a:ln>
                  <a:noFill/>
                </a:ln>
                <a:solidFill>
                  <a:srgbClr val="000000"/>
                </a:solidFill>
                <a:latin typeface="Times New Roman" panose="02020603050405020304" pitchFamily="18" charset="0"/>
                <a:ea typeface="B Nazanin" panose="020B0604020202020204" charset="-78"/>
                <a:cs typeface="B Nazanin" panose="020B0604020202020204" charset="-78"/>
              </a:rPr>
              <a:t>این کار را </a:t>
            </a:r>
            <a:r>
              <a:rPr lang="fa-IR" sz="1600" dirty="0">
                <a:latin typeface="Times New Roman" panose="02020603050405020304" pitchFamily="18" charset="0"/>
                <a:ea typeface="B Nazanin" panose="020B0604020202020204" charset="-78"/>
                <a:cs typeface="B Nazanin" panose="020B0604020202020204" charset="-78"/>
              </a:rPr>
              <a:t>به چندین شکل مختلف انجام داد:</a:t>
            </a:r>
          </a:p>
          <a:p>
            <a:pPr marL="0" marR="0" algn="r" rtl="1">
              <a:lnSpc>
                <a:spcPct val="115000"/>
              </a:lnSpc>
              <a:buNone/>
            </a:pPr>
            <a:endParaRPr lang="fa-IR" sz="160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B Nazanin" panose="020B0604020202020204" charset="-78"/>
              <a:cs typeface="B Nazanin" panose="020B0604020202020204" charset="-78"/>
            </a:endParaRPr>
          </a:p>
          <a:p>
            <a:pPr algn="r" rtl="1">
              <a:lnSpc>
                <a:spcPct val="115000"/>
              </a:lnSpc>
            </a:pPr>
            <a:r>
              <a:rPr lang="fa-IR" sz="1600" dirty="0"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در این دو روش </a:t>
            </a:r>
            <a:r>
              <a:rPr lang="en-US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eventType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باید از نوع رویداد های خاص </a:t>
            </a:r>
            <a:r>
              <a:rPr lang="fa-IR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هندل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کردن </a:t>
            </a:r>
            <a:r>
              <a:rPr lang="fa-IR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موس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مانند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MouseEvent.MOUSE_CLICKED</a:t>
            </a:r>
            <a:r>
              <a:rPr lang="fa-IR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باشد.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endParaRPr lang="en-US" sz="12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B21238-29F2-9587-EA4E-E654CC352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9" y="978218"/>
            <a:ext cx="4138387" cy="1394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07ADE2-2483-256C-375D-B17B7CEE87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9" y="2571750"/>
            <a:ext cx="4138387" cy="17106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9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4398E39C-AE7D-1901-C63E-2CFBF0BD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6C6FBBA8-DEB3-AE57-23BE-57FE01C04FFD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 Event Handling with Convenience Methods</a:t>
            </a:r>
            <a:r>
              <a:rPr lang="fa-IR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 </a:t>
            </a:r>
            <a:endParaRPr lang="en-GB" sz="2800"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0BE64A-0AC8-2152-8B4B-B0BC7552228A}"/>
              </a:ext>
            </a:extLst>
          </p:cNvPr>
          <p:cNvSpPr txBox="1"/>
          <p:nvPr/>
        </p:nvSpPr>
        <p:spPr>
          <a:xfrm>
            <a:off x="4933406" y="1198457"/>
            <a:ext cx="3588293" cy="264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در برخی از کنترل‌ها در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JavaFx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برای هر رویدادی یک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EventHandler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وجود دارد که با استفاده از ستر آن، می‌توان برای آن رویداد، یک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Hanlder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اضافه کرد.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به این متد‌ها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Convenience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Methods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گفته می‌شود: 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همچنین برای مطالعه‌ی بیشتر درباره‌ی رویداد‌های </a:t>
            </a:r>
            <a:r>
              <a:rPr lang="en-US" sz="16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JavaFx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می‌توانید به </a:t>
            </a:r>
            <a:r>
              <a:rPr lang="en-US" sz="1600" u="sng" dirty="0">
                <a:solidFill>
                  <a:srgbClr val="0000FF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  <a:hlinkClick r:id="rId3"/>
              </a:rPr>
              <a:t>JavaFX events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و </a:t>
            </a:r>
            <a:r>
              <a:rPr lang="en-US" sz="1600" u="sng" dirty="0">
                <a:solidFill>
                  <a:srgbClr val="0000FF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  <a:hlinkClick r:id="rId4"/>
              </a:rPr>
              <a:t>oracle events handling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مراجعه کنید</a:t>
            </a: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39914D-76D2-2C18-DC4F-1876808FE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79" y="1334088"/>
            <a:ext cx="4283521" cy="16031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3533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DA88508E-66ED-8EAC-028B-E16111BDA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E67D57FA-1230-D803-04CF-AF949908A7E8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 Event Handling using lambda expressions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D03B9E-48A7-ABE7-6F7E-DB10DE8A4FD0}"/>
              </a:ext>
            </a:extLst>
          </p:cNvPr>
          <p:cNvSpPr txBox="1"/>
          <p:nvPr/>
        </p:nvSpPr>
        <p:spPr>
          <a:xfrm>
            <a:off x="596538" y="1198457"/>
            <a:ext cx="7925162" cy="65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fa-IR" sz="1600" dirty="0"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همچنین از نسخه جاوا 8 به بعد میتوان با پاس دادن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lambda expression 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به </a:t>
            </a:r>
            <a:r>
              <a:rPr lang="fa-IR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متود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</a:t>
            </a:r>
            <a:r>
              <a:rPr lang="en-US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addEventHandler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، بدون نیاز به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override 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کردن </a:t>
            </a:r>
            <a:r>
              <a:rPr lang="fa-IR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متود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handle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، رویداد را </a:t>
            </a:r>
            <a:r>
              <a:rPr lang="fa-IR" sz="1600" dirty="0" err="1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هندل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کرد.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C8D1F-6687-F652-4957-32C163589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904" y="2396564"/>
            <a:ext cx="6674192" cy="154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270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96041CA2-C9AA-8D42-484C-B8DF3BA81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4454BD66-9493-DEAD-0DF5-F08E5A2562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C39113"/>
                </a:solidFill>
              </a:rPr>
              <a:t>MVC Architecture</a:t>
            </a:r>
            <a:endParaRPr sz="4000" dirty="0">
              <a:solidFill>
                <a:srgbClr val="C39113"/>
              </a:solidFill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40505C67-FE81-3EA6-D2C6-9E3EA7F2BE55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A33A5AC6-FD28-4B1C-45BD-C38BB294460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3C59844D-04E6-5028-296A-25D13BAE7C64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4A29DF29-8170-EC11-8214-545BE5823966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6C47185D-A7F2-E647-22B3-1A2865A812A2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26147A5A-91ED-29C5-B055-A0C72DD08DC7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74A4E7F9-7369-6CEA-173E-39D51404505B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68B58EA4-4897-EAA4-3F3F-EF699B954862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E0D46542-2098-CE03-5DF1-E80ABFE9BDBD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A5FFC9B0-A960-63C7-72A4-2A086C1D5C54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535D28C3-7D72-8098-F801-90713FD6B01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30CF9A46-A3A6-D244-122C-4C22F2B9C520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6BAA8016-C849-C32E-8BD5-D7478EAF9910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0562D057-035D-7C76-FE29-69EFC14B280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DA361497-F3EB-4B8D-75AC-78585C3B782C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E1F2B550-8A55-D2AC-C170-0CB3BF21C3E5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10E767F5-BEA5-7AED-753D-DA05CC0D1704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7C3AB72A-92DD-FFA4-86A0-61E74CD8DF80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3D1B2B43-AFDC-7ECD-186A-56461F2199CF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9E2B9471-7DF0-76D7-248E-B3F0E01394EA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A30B26D9-1F57-5EBB-5F27-BBADB0251915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696A5F50-D3DD-9E5F-E81C-8C1DAE279EAA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19B148B3-50BF-2BBD-4CD6-B19206770F3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305EAFE7-3043-4591-9B83-F901F2137D43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C96338A1-CDBD-40D5-DAD6-75C2C56C00D5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D82B4DE5-2B90-5191-78CF-7E3BE77EE888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EC5198CB-245D-B156-22CC-CF5570206AA0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2D1E3C8F-DFD1-703F-3115-B26D78E71AC0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E679FD4F-6D34-494D-F819-2FDF1134B65B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D1A313A9-37BC-6D6A-3D93-628087B459A8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EF018960-A659-864F-1BFF-AE2DFEC279CD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D8549409-A16E-5AA6-9F87-C2AC09FF35CD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5F8746A1-16D4-A3D7-3C67-CBF8D74342DC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8AECDA4E-EB7C-5F80-881B-3CFCAD4A39A9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D61B0877-9A68-5FD0-5F9B-CDC0A8D37FAC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100A65FB-5234-456E-3DD3-32D674E9F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F299E5C8-473F-7BD7-AFC7-F95EB9CF1E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EA1E22CD-9202-670F-2931-8E5B6B7AE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0FADC4D7-03BB-9D71-26C2-7F28C04564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B554ACCC-174E-B113-8B08-2F90E97A64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96F1B61B-D758-6F05-D1DA-FDA81D658A9C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4EE2BED1-23A9-61A3-04D3-5851A6BB5C4A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75110200-FC2F-6F08-C73F-1C5E699D05E7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5910E22F-7B7B-F73C-87BA-56B3031D5187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2E8D707C-AAF8-FBBF-C6C9-3B248628D131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C08DA433-E4DE-31F1-D202-FA2E1A0EDC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17434EB7-4CD5-2835-4CFC-84DB5D3087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E12D981D-3C5A-4EEA-27A5-727EF5CDB9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C965BA32-A152-076A-9398-2B1644FE86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34A291C1-09F3-5DC1-9B61-7193186883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DC3C5270-92F6-92F9-1D16-D4811F37DC12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47BAC24A-1009-A5F2-0949-EADD76904FC9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677380AB-C3FE-B62D-03BC-5428D217B85D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3D408D20-5ED1-919A-1609-283D8EEF11CD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6AA5CF9E-D066-4EE6-8146-58E81A574239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FA98740C-0E83-CAF2-2522-6A2049E35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D88AAB09-3502-C47D-B628-58CECBD4C2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012E5434-AFE9-1FB7-11AB-6A075DF2B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AEC39A11-DA38-E29E-E3E7-BB134347F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B554E8AA-0E3D-0B16-7071-B2B4AC3B3B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048F0D28-ED1E-C04D-3B1D-A923506C7CE4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A21D4D8E-667C-680B-69C1-15B58010DF11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E1AFB070-485B-F63E-D22C-11C92C6028E1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D2C63297-F1A0-209E-1638-47BEB987A735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EDCBBE32-180A-3132-5B23-D82998E1CF0C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394A3102-4677-D599-ACE7-1CC54C4D42A3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268DF6C5-FD65-4C6D-6378-9A553E3FF712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B8B880A7-3D89-AA10-CA9A-021100270BC0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7F62BF5B-0A04-E8C1-F507-466F65413EFB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5BBEF3D7-B53E-325A-4B22-02FD89ED7096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3A360BEE-6346-7921-EE0C-DE9E0B2306E8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4440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36"/>
          <p:cNvSpPr txBox="1">
            <a:spLocks noGrp="1"/>
          </p:cNvSpPr>
          <p:nvPr>
            <p:ph type="title"/>
          </p:nvPr>
        </p:nvSpPr>
        <p:spPr>
          <a:xfrm>
            <a:off x="1172800" y="158677"/>
            <a:ext cx="6345600" cy="57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800">
                <a:solidFill>
                  <a:srgbClr val="C39113"/>
                </a:solidFill>
                <a:cs typeface="B Roya" panose="00000400000000000000" pitchFamily="2" charset="-78"/>
              </a:rPr>
              <a:t>مقدمه</a:t>
            </a:r>
            <a:endParaRPr>
              <a:solidFill>
                <a:srgbClr val="C39113"/>
              </a:solidFill>
              <a:cs typeface="B Roya" panose="00000400000000000000" pitchFamily="2" charset="-78"/>
            </a:endParaRPr>
          </a:p>
        </p:txBody>
      </p:sp>
      <p:sp>
        <p:nvSpPr>
          <p:cNvPr id="1459" name="Google Shape;1459;p36"/>
          <p:cNvSpPr txBox="1">
            <a:spLocks noGrp="1"/>
          </p:cNvSpPr>
          <p:nvPr>
            <p:ph type="body" idx="1"/>
          </p:nvPr>
        </p:nvSpPr>
        <p:spPr>
          <a:xfrm>
            <a:off x="393700" y="1054100"/>
            <a:ext cx="7124700" cy="35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 rtl="1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Scene Builder 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یک ابزار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گرافیکی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برای طراحی رابط کاربری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(UI)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در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JavaFX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است.</a:t>
            </a:r>
            <a:endParaRPr lang="en-US" sz="2000" b="0" i="0" dirty="0">
              <a:solidFill>
                <a:schemeClr val="tx1"/>
              </a:solidFill>
              <a:effectLst/>
              <a:latin typeface="quote-cjk-patch"/>
              <a:cs typeface="B Nazanin" panose="020B0604020202020204" charset="-78"/>
            </a:endParaRPr>
          </a:p>
          <a:p>
            <a:pPr algn="r" rtl="1">
              <a:buNone/>
            </a:pPr>
            <a:endParaRPr lang="en-US" sz="2000" dirty="0">
              <a:solidFill>
                <a:schemeClr val="tx1"/>
              </a:solidFill>
              <a:latin typeface="quote-cjk-patch"/>
              <a:cs typeface="B Nazanin" panose="020B0604020202020204" charset="-78"/>
            </a:endParaRPr>
          </a:p>
          <a:p>
            <a:pPr algn="r" rtl="1">
              <a:buNone/>
            </a:pP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این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نرم‌افزار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به شما اجازه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می‌دهد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به‌صورت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بصری و با کشیدن و رها کردن عناصر،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پنجره‌های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برنامه را طراحی کنید و از نوشتن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کدهای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طولانی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FXML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بی‌نیاز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شوید.</a:t>
            </a:r>
            <a:endParaRPr lang="en-US" sz="2000" b="0" i="0" dirty="0">
              <a:solidFill>
                <a:schemeClr val="tx1"/>
              </a:solidFill>
              <a:effectLst/>
              <a:latin typeface="quote-cjk-patch"/>
              <a:cs typeface="B Nazanin" panose="020B0604020202020204" charset="-78"/>
            </a:endParaRPr>
          </a:p>
          <a:p>
            <a:pPr algn="r" rtl="1">
              <a:buNone/>
            </a:pPr>
            <a:endParaRPr lang="fa-IR" sz="2000" b="0" i="0" dirty="0">
              <a:solidFill>
                <a:schemeClr val="tx1"/>
              </a:solidFill>
              <a:effectLst/>
              <a:latin typeface="quote-cjk-patch"/>
              <a:cs typeface="B Nazanin" panose="020B0604020202020204" charset="-78"/>
            </a:endParaRPr>
          </a:p>
          <a:p>
            <a:pPr marL="139700" indent="0" algn="r" rtl="1">
              <a:buNone/>
            </a:pP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در این کارگاه، ابتدا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Scene Builder 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را نصب کرده و سپس آن را به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IntelliJ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متصل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می‌کنیم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. </a:t>
            </a:r>
            <a:endParaRPr lang="en-US" sz="2000" b="0" i="0" dirty="0">
              <a:solidFill>
                <a:schemeClr val="tx1"/>
              </a:solidFill>
              <a:effectLst/>
              <a:latin typeface="quote-cjk-patch"/>
              <a:cs typeface="B Nazanin" panose="020B0604020202020204" charset="-78"/>
            </a:endParaRPr>
          </a:p>
          <a:p>
            <a:pPr marL="139700" indent="0" algn="r" rtl="1">
              <a:buNone/>
            </a:pPr>
            <a:endParaRPr lang="en-US" sz="2000" dirty="0">
              <a:solidFill>
                <a:schemeClr val="tx1"/>
              </a:solidFill>
              <a:latin typeface="quote-cjk-patch"/>
              <a:cs typeface="B Nazanin" panose="020B0604020202020204" charset="-78"/>
            </a:endParaRPr>
          </a:p>
          <a:p>
            <a:pPr marL="139700" indent="0" algn="r" rtl="1">
              <a:buNone/>
            </a:pP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سپس با برخی از ابزارهای اصلی آن مانند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AnchorPane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، 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GridPane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و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دکمه‌ها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آشنا خواهیم شد. این ابزار برای طراحی سریع و آسان </a:t>
            </a:r>
            <a:r>
              <a:rPr lang="fa-IR" sz="2000" b="0" i="0" dirty="0" err="1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رابط‌های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کاربری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 JavaFX </a:t>
            </a:r>
            <a:r>
              <a:rPr lang="fa-IR" sz="2000" b="0" i="0" dirty="0">
                <a:solidFill>
                  <a:schemeClr val="tx1"/>
                </a:solidFill>
                <a:effectLst/>
                <a:latin typeface="quote-cjk-patch"/>
                <a:cs typeface="B Nazanin" panose="020B0604020202020204" charset="-78"/>
              </a:rPr>
              <a:t>بسیار کاربردی است.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C2A069C1-86E1-0284-A29D-77AAEE231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087FA532-B5AF-2EEE-DFF0-76C98B9E505D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MVC Pattern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DD02D-FD5D-DF19-5941-00D2CAF9BC33}"/>
              </a:ext>
            </a:extLst>
          </p:cNvPr>
          <p:cNvSpPr txBox="1"/>
          <p:nvPr/>
        </p:nvSpPr>
        <p:spPr>
          <a:xfrm>
            <a:off x="609419" y="1185394"/>
            <a:ext cx="7925162" cy="179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Model-View-Controller Pattern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یا به اختصار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MVC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یک الگوی طراحی است که برای جداسازی بخش‌های مختلف برنامه استفاده می‌شود. به این شکل، مدیریت بخش‌های مختلف برنامه آسان‌تر می‌شود و به طور کلی، توسعه‌ی برنامه سریع‌تر خواهد بود.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در این الگو، طراحی برنامه به سه بخش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و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Controller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تقسیم می‌شود.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که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Controller 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در نقش رابط بین بخش های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View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 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و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Model</a:t>
            </a:r>
            <a:r>
              <a:rPr lang="fa-IR" sz="1600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 عمل میکند.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09080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53AFCFC1-3F80-53ED-F79C-563AE6C82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7CFD2EE6-9DB0-48A6-D345-AC713F36211A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MVC Pattern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CFB1E3-4757-0E2F-EB88-54BB285870EF}"/>
              </a:ext>
            </a:extLst>
          </p:cNvPr>
          <p:cNvSpPr txBox="1"/>
          <p:nvPr/>
        </p:nvSpPr>
        <p:spPr>
          <a:xfrm>
            <a:off x="609419" y="1185394"/>
            <a:ext cx="7925162" cy="252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Model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شامل تمام اطلاعات و داده‌های برنامه می‌باشد. در واقع می‌توان گفت منطق مربوط به پردازش و دسترسی داده در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پیاده‌سازی شده است. 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View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تنها یک نمایش از داده‌های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می‌باشد و بخشی از برنامه است که کاربر به طور مستقیم با آن ارتباط دارد. در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به خودی خود هیچ منطقی وجود ندارد.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Controller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در واقع پلی میان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و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است.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Controller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بررسی و کنترل کردن تغییرات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و بروزرسانی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براساس تغییرات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را بر عهده دارد. معمولا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و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با هم ارتباط مستقیمی ندارند و این 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Controller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است که میان این دو ارتباط برقرار می‌کند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.</a:t>
            </a: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12146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87A898D3-316E-C343-B6C9-68309207D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7775BE4A-D51A-E585-7227-95F9CD42EA3A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MVC Pattern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28C35B-7079-D175-0ACF-F72789E93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505" y="1075690"/>
            <a:ext cx="4618990" cy="2992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58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83DF0FAB-9C51-7A32-6B23-7742B720A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B0C254C6-3FB7-FC7F-04E3-3D5F3480AD56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MVC in JavaFX Projects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AC8420-FC0F-EEDF-7B43-4DEDD124E37F}"/>
              </a:ext>
            </a:extLst>
          </p:cNvPr>
          <p:cNvSpPr txBox="1"/>
          <p:nvPr/>
        </p:nvSpPr>
        <p:spPr>
          <a:xfrm>
            <a:off x="609419" y="1185394"/>
            <a:ext cx="7925162" cy="309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باید توجه کرد که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JavaFX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از الگوی طراحی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MVC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استفاده می‌کند، به همین دلیل استفاده درست از این الگوی طراحی در پروژه‌های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JavaFX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اهمیت بسزایی دارد</a:t>
            </a:r>
            <a:r>
              <a:rPr lang="fa-IR" sz="1600" dirty="0"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: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در یک پروژه‌ی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JavaFX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، فایل‌های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fxml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و همچنین المان‌هایی که با استفاده از کد در جریان برنامه ایجاد می‌شوند نقش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را ایفا می‌کنند.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هر فایل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fxml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دارای یک فایل کنترلر می‌باشد. واضح است که این فایل‌ها نقش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Controller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را ایفا می‌کنند. در یک فایل کنترلر امکان ایجاد تغییرات در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وجود دارد. همچنین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event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handling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Arial Unicode MS" panose="020B0604020202020204" pitchFamily="34" charset="-128"/>
                <a:cs typeface="B Nazanin" panose="020B0604020202020204" charset="-78"/>
              </a:rPr>
              <a:t>یکی از وظایف کنترلر می‌باشد.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Arial Unicode MS" panose="020B0604020202020204" pitchFamily="34" charset="-128"/>
              <a:cs typeface="B Nazanin" panose="020B0604020202020204" charset="-78"/>
            </a:endParaRPr>
          </a:p>
          <a:p>
            <a:pPr marL="285750" marR="0" indent="-285750" algn="r" rtl="1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A" sz="1600" dirty="0">
                <a:effectLst/>
                <a:ea typeface="Arial Unicode MS" panose="020B0604020202020204" pitchFamily="34" charset="-128"/>
                <a:cs typeface="B Nazanin" panose="020B0604020202020204" charset="-78"/>
              </a:rPr>
              <a:t>یکی از اشتباهات رایج در استفاده از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JavaFX</a:t>
            </a:r>
            <a:r>
              <a:rPr lang="ar-SA" sz="1600" dirty="0">
                <a:effectLst/>
                <a:ea typeface="Arial Unicode MS" panose="020B0604020202020204" pitchFamily="34" charset="-128"/>
                <a:cs typeface="B Nazanin" panose="020B0604020202020204" charset="-78"/>
              </a:rPr>
              <a:t>، پیاده‌سازی منطق برنامه (البته نه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 logic</a:t>
            </a:r>
            <a:r>
              <a:rPr lang="ar-SA" sz="1600" dirty="0">
                <a:effectLst/>
                <a:ea typeface="Arial Unicode MS" panose="020B0604020202020204" pitchFamily="34" charset="-128"/>
                <a:cs typeface="B Nazanin" panose="020B0604020202020204" charset="-78"/>
              </a:rPr>
              <a:t>) در کنترلرها است. توجه کنید که کنترلر تنها وظیفه‌ی ایجاد ارتباط میان </a:t>
            </a:r>
            <a:r>
              <a:rPr lang="en-US" sz="1600" dirty="0">
                <a:effectLst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و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View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را دارد و هرگونه مسئولیت اضافی مانند کار با داده‌ها و منطق برنامه به عهده‌ی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Model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است</a:t>
            </a:r>
            <a:r>
              <a:rPr lang="en-US" sz="16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B Nazanin" panose="020B0604020202020204" charset="-78"/>
              </a:rPr>
              <a:t>.</a:t>
            </a:r>
            <a:endParaRPr lang="en-US" sz="12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0303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FC385A24-C04C-17C6-B829-6721A991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CF12940E-6283-032D-97D3-91597A8A6D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>
                <a:solidFill>
                  <a:srgbClr val="C39113"/>
                </a:solidFill>
              </a:rPr>
              <a:t>Initializable</a:t>
            </a:r>
            <a:r>
              <a:rPr lang="en-US" sz="4000" dirty="0">
                <a:solidFill>
                  <a:srgbClr val="C39113"/>
                </a:solidFill>
              </a:rPr>
              <a:t> Interface</a:t>
            </a:r>
            <a:endParaRPr sz="4000" dirty="0">
              <a:solidFill>
                <a:srgbClr val="C39113"/>
              </a:solidFill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56BB5378-CD01-866A-EA6E-75EF1CB9C101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5B86C2BD-7CAB-6B35-5F35-DEB2F61816B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D9270792-6C63-AE4B-2DB8-51457F54E5AD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CB1C887E-2166-C3B1-C5C0-FEDF980ED9C2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A624E4E2-B794-3598-6F16-58009B97229D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851FBABC-713F-B0E3-A395-5521B790F360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C723956A-730A-208B-4827-DAA1F5C40AB2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8259C160-F1B9-3536-DAFB-BB2F6A36CA0D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62B726D1-D52F-AD08-23F8-34A457813EBB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BCBDCCFA-F81E-F2DA-3C50-21F76764F53B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34B32302-0B75-DCBD-2E49-754084DABCCC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2D7B0A36-763A-D5C7-925D-D8077D243AD8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5F7EB3FD-3565-DF22-F05C-01314738C4E4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6985361E-340E-20F9-FF8E-C83C7E9EFFE5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A25F7226-BA51-8946-BF98-24B8D0DBCA2F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E9D0FB47-7D70-B5E2-50BE-56FB73B9AC46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CA73925D-D0F2-4875-18C2-69758230410B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D07872BF-4E9B-A9C0-D75D-FE6CBC940DA3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FA96A79B-00C9-924B-9186-752F00501EE9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9237CC1F-85D7-6BF3-B7BA-0BC483A21765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E8ACC8D4-9FA7-AD28-770F-13F3451D6843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46CB7FBC-81C9-545B-3AD7-A0D53755F5EC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D8D2CBC0-AA09-DAF2-2BE5-CDEBEAF64C9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E998FBAC-C062-F57C-7C11-DDA468BA00F1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2F45D2A6-6077-25E2-4588-5B6B01E18730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FB4C3500-787A-DCE5-30DD-1ADE0F72CF3F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0F9E6277-0B8D-3707-5758-9732F4623EC4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F4F0E959-D88F-3E0A-51EF-D96FCD9D6E9E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74F9278D-DE06-911D-9F41-17314748B5C7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0234404A-6A91-3209-25F6-9531B80E9A26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06F68554-1BE3-4E72-3451-B303D169F4D0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3B79DF64-DD86-DB29-D5C7-7670A6C1C34B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598B5B6F-A429-13EA-8140-CC476540A842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B43F178B-7126-82DD-026C-40C4774438D3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F12587A0-7725-81E5-9BBF-1A4EFBACA3DB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1FC39704-816F-CB44-85A6-2839274B46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F86C3E7B-5A3A-C239-8EA4-3C354FF0C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E9185474-D47F-8978-61DC-95104D44A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A2519A74-48C6-34B4-6261-79EE51841E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52B84413-CC67-A9F3-2289-843CB33BF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7B5EB4E5-4984-6BBD-D506-849B9DD9159B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1D29C3C0-DB46-6A2E-EC3D-D99EF9021D77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D2761D39-366D-4446-C8E4-CDA2799B8284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EF5EA705-C7E9-755C-0CE7-747DE2E868DC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DA20B297-8E31-7B99-DF3A-C0817AA271AA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D4C09518-00DD-6353-0045-3E6E3E446A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5F277F08-799C-627B-9F26-125C5287A5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39B2662A-F446-768F-60F0-D80815904A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178F302A-5E06-2503-9AEC-F517298378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63011F65-60DD-06E1-F7B7-3DAA0319FE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C729FE10-532A-E34A-111D-75F46AC50145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FA2A5083-61BE-0D1A-D9D0-0F080B143E68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CBD52B08-656E-7864-EEF9-8AA0576A969B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0ECADD7A-8221-AD45-B319-053A9233679C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5A7018FB-3F1E-730D-A61B-04D24F367ADA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0C25C3B4-B933-B412-4602-E528BD05BA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F0698CAD-DAFE-538F-005C-4DD3D080DA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C352847B-2388-985A-513B-0673182051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4EB38E80-6DB5-9466-5934-0257BE921F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BBA172FF-9C42-B8E3-A634-495AC41B8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966D6454-FEE5-4EF4-3312-255159FAE9FD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D8892040-3022-8692-65BD-E2054AA9E253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8466AA8D-A9E0-CCA3-4AC4-A133469231FF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6D906D81-C090-FF93-DE3F-AA352FABB4BD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347E1F07-5E2B-3761-88ED-9883D3FDDFF1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0550C9E4-C040-B862-878F-F5AD3BC1C6FC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CE4366F2-F2AD-0917-6ADE-7850398871D4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4D88492F-E485-FA4A-A2B3-8D62B8391507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44107C11-7B30-73D8-6364-603C2D7AA3DB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C08FCDD2-3708-BE27-67C4-6F14983AE287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D9ECFA97-D1F7-D9D8-3B18-DE7E4B9E29C4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51350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EE131409-17F1-FB81-BC8F-60CA546A9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70E5B34E-842D-6CD8-E290-5DCA5FB97974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US" sz="2800" dirty="0" err="1">
                <a:solidFill>
                  <a:srgbClr val="C39113"/>
                </a:solidFill>
                <a:latin typeface="Gill Sans MT" panose="020B0502020104020203" pitchFamily="34" charset="0"/>
              </a:rPr>
              <a:t>Initializable</a:t>
            </a:r>
            <a:endParaRPr lang="en-GB" sz="2800"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C7356A-B0F9-492D-A31C-8AAF4F5EBFCF}"/>
              </a:ext>
            </a:extLst>
          </p:cNvPr>
          <p:cNvSpPr txBox="1"/>
          <p:nvPr/>
        </p:nvSpPr>
        <p:spPr>
          <a:xfrm>
            <a:off x="609419" y="1185394"/>
            <a:ext cx="7925162" cy="294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  <a:buNone/>
            </a:pP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Initializable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اینترفیسی است که به عنوان بخشی از فریم‌ورک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JavaFX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می‌تواند به ما در طراحی برنامه‌های گرافیکی با این ابزار کمک کند.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این اینترفیس که در پکیج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javafx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.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fxml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قرار دارد، می‌تواند توسط کلاس‌های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کنترلرهای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مربوط به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ها پیاده‌سازی شود.</a:t>
            </a:r>
            <a:endParaRPr lang="fa-IR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برای استفاده از این اینترفیس، ابتدا باید آن را در </a:t>
            </a:r>
            <a:r>
              <a:rPr lang="fa-IR" sz="1600" dirty="0" err="1">
                <a:effectLst/>
                <a:ea typeface="Times New Roman" panose="02020603050405020304" pitchFamily="18" charset="0"/>
                <a:cs typeface="B Nazanin" panose="020B0604020202020204" charset="-78"/>
              </a:rPr>
              <a:t>کنترلر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مورد نظر </a:t>
            </a:r>
            <a:r>
              <a:rPr lang="fa-IR" sz="1600" dirty="0" err="1">
                <a:effectLst/>
                <a:ea typeface="Times New Roman" panose="02020603050405020304" pitchFamily="18" charset="0"/>
                <a:cs typeface="B Nazanin" panose="020B0604020202020204" charset="-78"/>
              </a:rPr>
              <a:t>پیاده‌سازی</a:t>
            </a:r>
            <a:r>
              <a:rPr lang="fa-IR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کنیم</a:t>
            </a:r>
            <a:r>
              <a:rPr lang="en-US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r>
              <a:rPr lang="fa-IR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همچنین 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همه کلاس‌هایی که این اینترفیس را پیاده‌سازی می‌کنند، باید متد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initialize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را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override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کنند.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algn="r" rtl="1">
              <a:buNone/>
            </a:pPr>
            <a:endParaRPr lang="en-US" sz="1600" dirty="0"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algn="r" rtl="1">
              <a:buNone/>
            </a:pP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کاربرد این اینترفیس زمانی است که می‌خواهیم برای زمان نمایش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بر روی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stage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برنامه‌ریزی کنیم؛ به طوری که هر زمان نمایش</a:t>
            </a:r>
            <a:r>
              <a:rPr lang="fa-IR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fa-IR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بر روی صفحه آغاز شود، در صورتی که کلاس </a:t>
            </a:r>
            <a:r>
              <a:rPr lang="fa-IR" sz="1600" dirty="0" err="1">
                <a:effectLst/>
                <a:ea typeface="Times New Roman" panose="02020603050405020304" pitchFamily="18" charset="0"/>
                <a:cs typeface="B Nazanin" panose="020B0604020202020204" charset="-78"/>
              </a:rPr>
              <a:t>کنترلر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آن اینترفیس، </a:t>
            </a:r>
            <a:r>
              <a:rPr lang="en-US" sz="16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Initializable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را پیاده‌سازی کرده باشد، متد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initialize</a:t>
            </a:r>
            <a:r>
              <a:rPr lang="fa-IR" sz="1600" dirty="0"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اجرا می‌شود و می‌توان از آن برای مقداردهی اولیه فیلدها، تعیین ویژگی‌های عناصر گرافیکی و دیگر اعمال منطقی استفاده کرد</a:t>
            </a:r>
            <a:r>
              <a:rPr lang="fa-I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397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7704C099-FC3C-6D38-7BC4-054F723A1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6386A24B-621B-82EB-312A-A2E1E806E9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1"/>
            <a:r>
              <a:rPr lang="fa-IR" sz="4000">
                <a:solidFill>
                  <a:srgbClr val="C39113"/>
                </a:solidFill>
                <a:latin typeface="Gill Sans MT" panose="020B0502020104020203" pitchFamily="34" charset="0"/>
                <a:cs typeface="B Roya" panose="00000400000000000000" pitchFamily="2" charset="-78"/>
              </a:rPr>
              <a:t>تمرین</a:t>
            </a:r>
            <a:endParaRPr lang="en-GB" sz="400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67631479-F6BE-819C-0979-C01F87CB9F67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BB1A37EC-FFAA-99A9-0592-3FBEF41C5FB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B0BF632C-B118-F0C4-2AFA-92317A099257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2E589DB6-BFC2-5B68-48B8-DA8DED449027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AF4168A3-C88A-BB0F-1A0D-42355F304180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12E80904-6FCF-8B48-0827-C43F38BD36DE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C0CD78F3-5FC3-2529-ED8A-E1DB191B3445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7A33687D-4D45-84A5-6CC1-F1EAB26A7973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B0E48523-A50F-739C-370B-83A4A560E358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57E03A8B-C405-AC08-1A9C-13C9C231B21A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E6267F2C-5C06-2CD3-1EBA-8914F10CB0EE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BA417DFF-7180-4E59-F3E9-CB7EF6FF54A6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46CE83A6-FF64-1E2C-D6B3-D182B914E2B4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925BF05F-4439-B531-AFD1-0D461085BD8D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E44615EF-28DB-FC39-703B-76D499E44485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6A0384CD-BC83-5214-EDE6-FE90982DB435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C1CB8899-ED41-F696-A134-C83D3B8BC15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C758503B-0C8E-32F7-BC0B-6A17033FB8DC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169BD3CF-1AAF-A4CA-E032-8EDB90B17796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71C444B2-D88B-E627-6F74-CAE8AD64AB1E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7367C8D3-5D08-71CA-FFAF-5C5F7F5DCFE7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3E7E1647-0958-A872-B512-CCE65D0B8831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59452B33-3935-DFE7-56D5-8AAE02CA776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5F41BBAF-70BB-3D97-18F7-6587DE52945F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D0186AD1-4DCE-435C-89E7-85D6AAA41B7B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B5CE2706-A962-FC42-881A-CB2D129C6FB5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38C02327-3D47-FDCE-84C0-D6A0D1AE6CBC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61A35803-DEDB-AF31-5EC1-4076235E91C4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AFA50056-5E5F-3D43-DF7E-5277B541DDA5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FFEFC526-1A68-99F5-83B2-E86B8386E491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86510496-37CD-5EEA-B1CE-7237ADA22D03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76DB24F7-9ED3-94CA-C973-87733F095B89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B3A16DF0-CE35-C1ED-C365-1313B6D4D61A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A29FF7DF-11F8-1371-CE01-5101F94F4FA0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DD32BFAA-B306-894E-4854-C1314C080F40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465AFD0E-712F-904A-DA2D-CA94F5FFB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9E5D6920-05DD-A18A-31F3-BF17A4DDE7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37A27B59-A52B-8D89-82D0-92D458DAB1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867914CA-B0C5-3C9B-F3B3-381A13D27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B21E5378-DFBC-A9F7-3D19-BD78297C7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901ED8CE-6BD9-406D-FAA9-45329C7110E6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76AD577F-86E5-8D28-85E4-005F4FAF7F3C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ADBD62AC-2312-6D7A-C817-0434FE227A37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A3BFAF89-80AD-8E06-D2EB-6688765ED1D6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03869116-3C38-4B5E-95C0-1320C08B6C55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5C6A41B2-823F-B339-07FB-061C23AB53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C65B9D55-7508-BF91-96A1-09C20C735D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8EF33449-2470-6F5E-2183-115CBCAA3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9AA48FFC-5D7C-E552-B73F-E186C80FD7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620B6E26-727C-3215-1159-7C8D7BDA3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7D9D1686-5F8B-1919-FD99-00E1CD694D78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44C356A3-CDE3-215A-BE58-C02D242D71E1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3C442BA4-20F6-B560-2F95-BCFBAA6F04F4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D122E1F9-DEF3-1EE6-5875-A827FFB2CE68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3A7EDDA3-5DC5-2CC2-FAF8-7330BBE5930E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E42D07E9-9471-4544-AB1C-8A8C63748B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211364B7-A403-67D0-5F78-5CF474F6CC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FD982E3C-EB44-5651-A395-8613D313CC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75F9F0D5-3D19-10BB-2123-2CF68D6425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9C4B1AFB-C033-C7BE-BE52-6F35E62463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2CD52CCA-5A3F-41CD-A049-99493C41651B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351A10B3-6862-FEC5-A7D0-78346D9D332C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874F73EA-17BD-0C03-DAB3-E74BB32E8DE3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B3027303-6DF8-178E-E296-DCDCDB0FFA98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3B155E29-F85A-8C4A-7BB9-4F2466E116DD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3F47C2F7-D956-D1E6-767E-7E328E39750F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39C8C7B4-1591-C26F-EDBA-3EB42F43E096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CBCE7051-FAC1-6183-942E-215C8076C8E8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EE7E829F-363A-D64F-4FFC-C0E43AFF094E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62E765D0-7F02-89A2-1330-D79DE4057E2B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D8635727-31AB-022D-C64F-2C3F55F8DE51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89751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64B537BC-3829-640B-D331-B50B1EA8E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FC8FC294-909F-2C07-BFE0-AE820BB65649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543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fa-IR" sz="2800" dirty="0">
                <a:solidFill>
                  <a:srgbClr val="C39113"/>
                </a:solidFill>
                <a:latin typeface="Gill Sans MT" panose="020B0502020104020203" pitchFamily="34" charset="0"/>
                <a:cs typeface="B Roya" panose="00000400000000000000" pitchFamily="2" charset="-78"/>
              </a:rPr>
              <a:t>تمرین: ماشین حساب </a:t>
            </a:r>
            <a:r>
              <a:rPr lang="fa-IR" sz="2800" dirty="0" err="1">
                <a:solidFill>
                  <a:srgbClr val="C39113"/>
                </a:solidFill>
                <a:latin typeface="Gill Sans MT" panose="020B0502020104020203" pitchFamily="34" charset="0"/>
                <a:cs typeface="B Roya" panose="00000400000000000000" pitchFamily="2" charset="-78"/>
              </a:rPr>
              <a:t>گرافیکی</a:t>
            </a:r>
            <a:endParaRPr lang="fa-IR" sz="2800" dirty="0">
              <a:solidFill>
                <a:srgbClr val="C39113"/>
              </a:solidFill>
              <a:latin typeface="Gill Sans MT" panose="020B0502020104020203" pitchFamily="34" charset="0"/>
              <a:cs typeface="B Roya" panose="000004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650A5E-5962-A92D-6ED6-A8CF3E522646}"/>
              </a:ext>
            </a:extLst>
          </p:cNvPr>
          <p:cNvSpPr txBox="1"/>
          <p:nvPr/>
        </p:nvSpPr>
        <p:spPr>
          <a:xfrm>
            <a:off x="330200" y="820806"/>
            <a:ext cx="8192007" cy="954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ts val="3500"/>
              </a:lnSpc>
            </a:pPr>
            <a:r>
              <a:rPr lang="ar-SA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در اين جلسه قصد داريم به وسيله‌ي </a:t>
            </a:r>
            <a:r>
              <a:rPr lang="en-US" sz="18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JavaFx</a:t>
            </a:r>
            <a:r>
              <a:rPr lang="ar-SA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، يك ماشين‌حساب گرافيكي را پياده‌سازي كنيم. اين ماشين‌حساب بايد قابليت‌هاي زير را داشته باشد</a:t>
            </a:r>
            <a:r>
              <a:rPr lang="fa-IR" sz="1800" dirty="0"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fa-IR" sz="2000" b="0" i="0" dirty="0">
              <a:solidFill>
                <a:srgbClr val="000000"/>
              </a:solidFill>
              <a:effectLst/>
              <a:latin typeface="Gill Sans MT" panose="020B0502020104020203" pitchFamily="34" charset="0"/>
              <a:cs typeface="B Nazanin" panose="000004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2E2414-FC9F-0E9E-66C5-6858438868A5}"/>
              </a:ext>
            </a:extLst>
          </p:cNvPr>
          <p:cNvSpPr txBox="1"/>
          <p:nvPr/>
        </p:nvSpPr>
        <p:spPr>
          <a:xfrm>
            <a:off x="3265714" y="2049330"/>
            <a:ext cx="5097780" cy="1826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r" rtl="1">
              <a:lnSpc>
                <a:spcPct val="115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ar-SA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قابليت محاسبه‌ی چهار عمل اصلي را داشته باشد.</a:t>
            </a:r>
            <a:endParaRPr lang="fa-IR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Font typeface="+mj-lt"/>
              <a:buAutoNum type="arabicPeriod"/>
              <a:tabLst>
                <a:tab pos="457200" algn="l"/>
              </a:tabLst>
            </a:pP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ar-SA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علاوه بر موس، به وسيله كيبورد نيز قابل كنترل باشد (</a:t>
            </a:r>
            <a:r>
              <a:rPr lang="en-US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KeyEvent</a:t>
            </a:r>
            <a:r>
              <a:rPr lang="en-US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fa-IR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ها را نيز هندل كنيد). براي مثال، اگر كاربر دكمه «۱» كيبورد را فِشرد، مانند آن باشد كه روي دكمه‌ی 1 ماشين‌حساب كليك كرده است.</a:t>
            </a:r>
            <a:endParaRPr lang="fa-IR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Font typeface="+mj-lt"/>
              <a:buAutoNum type="arabicPeriod"/>
              <a:tabLst>
                <a:tab pos="457200" algn="l"/>
              </a:tabLst>
            </a:pP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342900" marR="0" lvl="0" indent="-342900" algn="r" rtl="1">
              <a:lnSpc>
                <a:spcPct val="115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ar-SA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ماشين حساب، داراي ظاهري كاربر پسند باشد.</a:t>
            </a:r>
            <a:endParaRPr lang="en-US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729764-1B72-02AE-2202-1D4709E70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72" y="1459457"/>
            <a:ext cx="2538095" cy="2720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494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20E1684C-AEEA-B34E-917E-603F11D45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D2E520BB-6C27-BB5C-43CF-19DFB45831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C39113"/>
                </a:solidFill>
                <a:latin typeface="Gill Sans MT" panose="020B0502020104020203" pitchFamily="34" charset="0"/>
              </a:rPr>
              <a:t>Installing Scene Builder</a:t>
            </a:r>
            <a:endParaRPr sz="4000" dirty="0">
              <a:solidFill>
                <a:srgbClr val="C39113"/>
              </a:solidFill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B156E5A9-56F3-F754-2E99-9C03406EE3AE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D1E9F8D1-9416-6377-B891-D4CA3EE3694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764C7014-E5FB-1DE6-91C4-744AC520F666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DFCE3356-1037-22B2-8E99-C6AF046E2A46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C4BCEB3C-3CA9-5035-380F-182C8867B9E3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A29FCF80-A897-2E0D-1531-204E6A13486F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29671EAC-838D-F0C8-4E58-3D98A9F23B44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E8BE96F6-D737-AA45-EA56-019004160CEB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2B94C587-1033-999B-85D1-5492B591C52E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F336087E-C4E1-4923-0069-09E5057C8B88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3330E018-5D69-125C-D135-0DE1CCF5CACA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A0FBCE29-5463-04E7-05A8-78181C7FF89E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7BA59FCC-C566-B493-2CF8-CE58CA8A05EC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940875CD-1F99-47AE-FB33-EADC9267D547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FFBB1897-FC9D-C1DA-8DF2-CB0B359FCB9F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94EBFDBC-D1F2-2FC3-129B-214DD55B81A3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0DFA2DA2-8FE7-FA28-4F02-3585C8B4D869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88ECE216-D901-6454-5964-6C80BDECC81C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03B53ED9-2C24-0723-4B15-AD2AC69A41A0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417B871C-477F-2F41-1473-9CFE30C8E22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27E05037-3BF0-152D-6C31-D81600951A31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060464DA-F2A9-0BFB-5BDD-EBF1A65CF91E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E4F3A368-03E6-D1DD-D6B1-DB08B8BBF6C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BFEA71B1-69A1-0043-B048-AC0587C56628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3D4A4F38-1C23-7E49-F7F5-BDB9A48A0AA0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CB89CB3B-28E5-EEC6-E571-F424C0B5A3AB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547E8B36-296A-4A47-D186-1060568F752C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15CDD8A2-0552-9794-E3C5-A102729047E1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4FBCE2C7-BE66-712C-8D05-5694BCD1177A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A853740D-30DC-12A1-2EBC-3F633778AFF5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38E5EFC9-52AE-3A83-34D4-93FFCF926834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05044734-F074-56AC-3E35-454B1B3D0797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227462F8-5EF1-FAF4-A407-AE09B5614379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E77F08DA-3F20-9516-4D45-402DF607BD7C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583D3CDA-774F-F358-A82E-A2880487DA43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C0232D82-FB9D-5B20-31B0-A80E30431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B12C2BF3-7E45-C0B7-325B-AA2B2526C9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0B06BD16-813F-7F5B-11D6-E1A3CCEF6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B9124A82-5D89-A84E-1F77-BB4F899E9A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BDA62532-5631-9D6B-0B14-9D26AEA344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029D1BB4-6F80-4EE9-53FB-4DF9DE8D5BE1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EFC94C6C-E1C9-DA94-C28C-62E617212A4A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E29CB130-CF07-602E-0E09-86FC83881234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4159F843-CF6D-7311-FB7F-8381F92C5142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1E41DC62-7D67-A354-9D47-7FA335C7ABBD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52F111B4-EFA0-EE35-F379-127226761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A4023993-CBF8-3726-929E-FC5ADA6AF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91FF8D25-AA91-4140-BECE-EA396A4038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DFB2AC25-5FA3-664F-1B38-14FFC2CAB4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1CE1FE25-9BE6-F556-6E69-6E924F95C8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80C06530-E082-26BB-62F0-6F945D7F4512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CAFD123D-9CF8-3168-9DCA-5DEB3B489965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38546800-94AE-F617-F8BC-33CEF520FAB4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602430C8-DEB2-BF7A-9281-A10278092DB4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C8C2A53D-E023-BC5C-CC1D-951A64DE3F87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3B87F6AD-5C00-2D58-8DD5-D88B594987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82F62D21-246D-9E9C-4A95-F9E8550CA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AFBA571B-8E17-A570-5C1A-E556CD2D14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00046E3E-E2F7-EC19-F3FC-B024712086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820BE783-DD6F-7D43-5760-AE41619E1A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8AAC5B51-D186-3335-E230-EE38A9C0FB1E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AAB9F702-7029-EB05-CE95-A16FF2F52828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364EBEB0-6184-FE37-BAB8-BCFC5B8914B7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00152115-533A-E5D7-6047-EDEC71EB79DA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09C70878-6672-297D-872D-2CA72005E876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A2A5EB81-F939-41F8-8BFF-75F268806A0B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E153D947-A97A-B6D5-9922-DAB9AA2BC1F6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3736BB4D-D1CD-1C2A-D7BB-8F0295CA7B44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8F2AFAE6-475E-8CF4-618F-307877527706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994C2B75-3242-1E1F-0172-C77EE3B67EB7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C5E3177E-953D-8975-DD43-3F9D4DFB8F9F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66601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3"/>
          <p:cNvSpPr txBox="1">
            <a:spLocks noGrp="1"/>
          </p:cNvSpPr>
          <p:nvPr>
            <p:ph type="title"/>
          </p:nvPr>
        </p:nvSpPr>
        <p:spPr>
          <a:xfrm>
            <a:off x="1046774" y="189300"/>
            <a:ext cx="73860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39113"/>
                </a:solidFill>
                <a:latin typeface="Gill Sans MT" panose="020B0502020104020203" pitchFamily="34" charset="0"/>
              </a:rPr>
              <a:t>Where to download from?</a:t>
            </a:r>
            <a:endParaRPr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5AFE4A-ACBE-9146-46CF-C761A254B4EC}"/>
              </a:ext>
            </a:extLst>
          </p:cNvPr>
          <p:cNvSpPr txBox="1"/>
          <p:nvPr/>
        </p:nvSpPr>
        <p:spPr>
          <a:xfrm>
            <a:off x="621792" y="1104900"/>
            <a:ext cx="78110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/>
            <a:r>
              <a:rPr lang="fa-IR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سین‌بیلدر</a:t>
            </a:r>
            <a:r>
              <a:rPr lang="ar-SA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ابزار گرافیکی مورد تأیید </a:t>
            </a:r>
            <a:r>
              <a:rPr lang="fa-IR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شرکت</a:t>
            </a:r>
            <a:r>
              <a:rPr lang="ar-SA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اوراکل (مالک جاوا) برای طراحی برنامه‌های گرافیکی با فریمورک </a:t>
            </a:r>
            <a:r>
              <a:rPr lang="en-US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JavaFX</a:t>
            </a:r>
            <a:r>
              <a:rPr lang="ar-SA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است که فرآیند طراحی فایل‌های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fxml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ar-SA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مربوط به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ar-SA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ها را بهتر و راحت‌تر می‌کند</a:t>
            </a:r>
            <a:r>
              <a:rPr lang="en-US" sz="20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</a:p>
          <a:p>
            <a:pPr marL="0" marR="0" algn="r" rtl="1"/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 algn="r" rtl="1"/>
            <a:r>
              <a:rPr lang="fa-I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شما میتوانید این ابزار را از طریق لینک زی</a:t>
            </a:r>
            <a:r>
              <a:rPr lang="fa-IR" sz="2000" dirty="0"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ر دانلود کنید:</a:t>
            </a:r>
          </a:p>
          <a:p>
            <a:pPr marL="0" marR="0" algn="r" rtl="1"/>
            <a:endParaRPr lang="fa-I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  <a:p>
            <a:pPr marL="0" marR="0"/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  <a:hlinkClick r:id="rId3"/>
              </a:rPr>
              <a:t>https://gluonhq.com/products/scene-builder/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6CAA4418-FC9D-61D5-BCF4-D181CEE12F59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114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US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How to use Scene Builder in </a:t>
            </a:r>
            <a:r>
              <a:rPr lang="en-US" sz="2800" dirty="0" err="1">
                <a:solidFill>
                  <a:srgbClr val="C39113"/>
                </a:solidFill>
                <a:latin typeface="Gill Sans MT" panose="020B0502020104020203" pitchFamily="34" charset="0"/>
              </a:rPr>
              <a:t>Intellij</a:t>
            </a:r>
            <a:r>
              <a:rPr lang="en-US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 ?</a:t>
            </a:r>
            <a:endParaRPr lang="en-GB" sz="2800"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2EB287-B218-6C63-5656-0A29756B1994}"/>
              </a:ext>
            </a:extLst>
          </p:cNvPr>
          <p:cNvSpPr txBox="1"/>
          <p:nvPr/>
        </p:nvSpPr>
        <p:spPr>
          <a:xfrm>
            <a:off x="4937759" y="1198457"/>
            <a:ext cx="3520439" cy="3773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برای معرفی سین‌بیلدر به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IDE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در محیط برنامه‌ی اینتلیجی، بر روی منوی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File</a:t>
            </a:r>
            <a:r>
              <a:rPr lang="fa-IR" sz="1600" dirty="0"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کلیک کرده و گزینه‌ی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Settings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را انتخاب کنید. سپس وارد بخش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Languages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&amp;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Frameworks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شده و بر روی گزینه‌ی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JavaFX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کلیک کنید. پس از آن، در صفحه‌ی باز شده در بخش</a:t>
            </a:r>
            <a:r>
              <a:rPr lang="fa-IR" sz="1600" dirty="0"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Path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to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SceneBuilder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آدرس فایل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SceneBuilder.exe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که در محل نص</a:t>
            </a:r>
            <a:r>
              <a:rPr lang="fa-IR" sz="1600" dirty="0"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SceneBuilder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قرار دارد را وارد کنید:</a:t>
            </a:r>
            <a:endParaRPr lang="fa-IR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fa-IR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fa-IR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fa-IR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fa-IR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DA5BFD-45F0-1FFF-5D10-D3DAB2DC9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298" y="1232785"/>
            <a:ext cx="4499461" cy="2533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A32D8E09-4E4A-DC6B-F852-FAA6D9B21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0B5FF71E-5B0E-2360-803E-CC26374D2A2F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114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US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How to use Scene Builder in </a:t>
            </a:r>
            <a:r>
              <a:rPr lang="en-US" sz="2800" dirty="0" err="1">
                <a:solidFill>
                  <a:srgbClr val="C39113"/>
                </a:solidFill>
                <a:latin typeface="Gill Sans MT" panose="020B0502020104020203" pitchFamily="34" charset="0"/>
              </a:rPr>
              <a:t>Intellij</a:t>
            </a:r>
            <a:r>
              <a:rPr lang="en-US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 ?</a:t>
            </a:r>
            <a:endParaRPr lang="en-GB" sz="2800" dirty="0">
              <a:solidFill>
                <a:srgbClr val="C39113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6DB65E-047A-D545-A1B4-83D51438C719}"/>
              </a:ext>
            </a:extLst>
          </p:cNvPr>
          <p:cNvSpPr txBox="1"/>
          <p:nvPr/>
        </p:nvSpPr>
        <p:spPr>
          <a:xfrm>
            <a:off x="5064035" y="1198457"/>
            <a:ext cx="3394164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اکنون با کلیک راست بر روی هر فایل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fxml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می‌توان با انتخاب گزینه‌ی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Open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In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SceneBuilder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به ویرایش فایل انتخاب شده در محیط گرافیکی برنامه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SceneBuilder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پرداخت: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در محیط برنامه‌ي سین‌بیلدر، می‌توان به عناصر طراحی شده در فریم‌ورک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JavaFX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دسترسی داشت و از آن‌ها در طراحی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 </a:t>
            </a:r>
            <a:r>
              <a:rPr lang="en-US" sz="1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B Nazanin" panose="020B0604020202020204" charset="-78"/>
              </a:rPr>
              <a:t>scene</a:t>
            </a:r>
            <a:r>
              <a:rPr lang="ar-SA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مورد نیاز، استفاده کرد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E0E0FB-6EC8-8131-2E26-47CA09D603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70" y="1198457"/>
            <a:ext cx="4460927" cy="25117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135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>
          <a:extLst>
            <a:ext uri="{FF2B5EF4-FFF2-40B4-BE49-F238E27FC236}">
              <a16:creationId xmlns:a16="http://schemas.microsoft.com/office/drawing/2014/main" id="{F4D15710-D08D-5FA7-C6AF-13A2103F9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>
            <a:extLst>
              <a:ext uri="{FF2B5EF4-FFF2-40B4-BE49-F238E27FC236}">
                <a16:creationId xmlns:a16="http://schemas.microsoft.com/office/drawing/2014/main" id="{A9EEEDBB-2A21-0C25-2114-3B79D9486D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479" y="2282634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C39113"/>
                </a:solidFill>
                <a:latin typeface="Gill Sans MT" panose="020B0502020104020203" pitchFamily="34" charset="0"/>
              </a:rPr>
              <a:t>Scene Builder</a:t>
            </a:r>
            <a:endParaRPr sz="4000" dirty="0">
              <a:solidFill>
                <a:srgbClr val="C39113"/>
              </a:solidFill>
            </a:endParaRPr>
          </a:p>
        </p:txBody>
      </p:sp>
      <p:grpSp>
        <p:nvGrpSpPr>
          <p:cNvPr id="1951" name="Google Shape;1951;p49">
            <a:extLst>
              <a:ext uri="{FF2B5EF4-FFF2-40B4-BE49-F238E27FC236}">
                <a16:creationId xmlns:a16="http://schemas.microsoft.com/office/drawing/2014/main" id="{456E59CC-ED5C-D163-2AF9-F5F52B912D25}"/>
              </a:ext>
            </a:extLst>
          </p:cNvPr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>
              <a:extLst>
                <a:ext uri="{FF2B5EF4-FFF2-40B4-BE49-F238E27FC236}">
                  <a16:creationId xmlns:a16="http://schemas.microsoft.com/office/drawing/2014/main" id="{9B4AEC43-2CDA-DA96-1B14-1F733BDD191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>
              <a:extLst>
                <a:ext uri="{FF2B5EF4-FFF2-40B4-BE49-F238E27FC236}">
                  <a16:creationId xmlns:a16="http://schemas.microsoft.com/office/drawing/2014/main" id="{E0AFF24F-723E-BA24-5F71-B1833404B40D}"/>
                </a:ext>
              </a:extLst>
            </p:cNvPr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>
                <a:extLst>
                  <a:ext uri="{FF2B5EF4-FFF2-40B4-BE49-F238E27FC236}">
                    <a16:creationId xmlns:a16="http://schemas.microsoft.com/office/drawing/2014/main" id="{B6BB02D9-4994-6A2B-82D1-A29D841E110C}"/>
                  </a:ext>
                </a:extLst>
              </p:cNvPr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>
                <a:extLst>
                  <a:ext uri="{FF2B5EF4-FFF2-40B4-BE49-F238E27FC236}">
                    <a16:creationId xmlns:a16="http://schemas.microsoft.com/office/drawing/2014/main" id="{A3B6562D-61A8-C327-8183-29FD9BA719B0}"/>
                  </a:ext>
                </a:extLst>
              </p:cNvPr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9">
                <a:extLst>
                  <a:ext uri="{FF2B5EF4-FFF2-40B4-BE49-F238E27FC236}">
                    <a16:creationId xmlns:a16="http://schemas.microsoft.com/office/drawing/2014/main" id="{4D9E258A-C79E-916B-E70F-6F25958F5515}"/>
                  </a:ext>
                </a:extLst>
              </p:cNvPr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7" name="Google Shape;1957;p49">
                <a:extLst>
                  <a:ext uri="{FF2B5EF4-FFF2-40B4-BE49-F238E27FC236}">
                    <a16:creationId xmlns:a16="http://schemas.microsoft.com/office/drawing/2014/main" id="{DE8CADE8-C9DA-25A7-9AA7-F46583E39B18}"/>
                  </a:ext>
                </a:extLst>
              </p:cNvPr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>
                  <a:extLst>
                    <a:ext uri="{FF2B5EF4-FFF2-40B4-BE49-F238E27FC236}">
                      <a16:creationId xmlns:a16="http://schemas.microsoft.com/office/drawing/2014/main" id="{39BD0687-5ED5-D5FC-D3E0-6419F25D0211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49">
                  <a:extLst>
                    <a:ext uri="{FF2B5EF4-FFF2-40B4-BE49-F238E27FC236}">
                      <a16:creationId xmlns:a16="http://schemas.microsoft.com/office/drawing/2014/main" id="{21D9D6EC-8F49-3B7A-4213-5C5ABB5E1B4A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0" name="Google Shape;1960;p49">
                <a:extLst>
                  <a:ext uri="{FF2B5EF4-FFF2-40B4-BE49-F238E27FC236}">
                    <a16:creationId xmlns:a16="http://schemas.microsoft.com/office/drawing/2014/main" id="{188CA922-F199-CD2F-26C1-3FBD1E448A22}"/>
                  </a:ext>
                </a:extLst>
              </p:cNvPr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>
                  <a:extLst>
                    <a:ext uri="{FF2B5EF4-FFF2-40B4-BE49-F238E27FC236}">
                      <a16:creationId xmlns:a16="http://schemas.microsoft.com/office/drawing/2014/main" id="{C6C47357-0BBC-F522-DA60-E09D1447755A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49">
                  <a:extLst>
                    <a:ext uri="{FF2B5EF4-FFF2-40B4-BE49-F238E27FC236}">
                      <a16:creationId xmlns:a16="http://schemas.microsoft.com/office/drawing/2014/main" id="{84DD439C-F746-A69F-212D-8CD2A7E25361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49">
                <a:extLst>
                  <a:ext uri="{FF2B5EF4-FFF2-40B4-BE49-F238E27FC236}">
                    <a16:creationId xmlns:a16="http://schemas.microsoft.com/office/drawing/2014/main" id="{037C004A-AB62-018B-9D35-F0D738155068}"/>
                  </a:ext>
                </a:extLst>
              </p:cNvPr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>
                  <a:extLst>
                    <a:ext uri="{FF2B5EF4-FFF2-40B4-BE49-F238E27FC236}">
                      <a16:creationId xmlns:a16="http://schemas.microsoft.com/office/drawing/2014/main" id="{421A1F5C-A5C5-99A2-0133-5146FFEFBDC0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49">
                  <a:extLst>
                    <a:ext uri="{FF2B5EF4-FFF2-40B4-BE49-F238E27FC236}">
                      <a16:creationId xmlns:a16="http://schemas.microsoft.com/office/drawing/2014/main" id="{616B5E6A-011A-F30F-9D40-A6D8EFAA1A15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49">
                <a:extLst>
                  <a:ext uri="{FF2B5EF4-FFF2-40B4-BE49-F238E27FC236}">
                    <a16:creationId xmlns:a16="http://schemas.microsoft.com/office/drawing/2014/main" id="{B6599029-A5B0-8BDA-2292-83A724590372}"/>
                  </a:ext>
                </a:extLst>
              </p:cNvPr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>
                  <a:extLst>
                    <a:ext uri="{FF2B5EF4-FFF2-40B4-BE49-F238E27FC236}">
                      <a16:creationId xmlns:a16="http://schemas.microsoft.com/office/drawing/2014/main" id="{434C0C2E-3B80-D8F7-CF81-1F31A70436E0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49">
                  <a:extLst>
                    <a:ext uri="{FF2B5EF4-FFF2-40B4-BE49-F238E27FC236}">
                      <a16:creationId xmlns:a16="http://schemas.microsoft.com/office/drawing/2014/main" id="{50AF4E3A-8815-97C0-F4A2-D13A98858F43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9" name="Google Shape;1969;p49">
                <a:extLst>
                  <a:ext uri="{FF2B5EF4-FFF2-40B4-BE49-F238E27FC236}">
                    <a16:creationId xmlns:a16="http://schemas.microsoft.com/office/drawing/2014/main" id="{860DF823-2A78-17BE-DEF2-27C62C5739E7}"/>
                  </a:ext>
                </a:extLst>
              </p:cNvPr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>
                  <a:extLst>
                    <a:ext uri="{FF2B5EF4-FFF2-40B4-BE49-F238E27FC236}">
                      <a16:creationId xmlns:a16="http://schemas.microsoft.com/office/drawing/2014/main" id="{C9C20D06-B89D-A5E2-BEE8-0F4D5A9E3F18}"/>
                    </a:ext>
                  </a:extLst>
                </p:cNvPr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49">
                  <a:extLst>
                    <a:ext uri="{FF2B5EF4-FFF2-40B4-BE49-F238E27FC236}">
                      <a16:creationId xmlns:a16="http://schemas.microsoft.com/office/drawing/2014/main" id="{5B892083-0B55-F3A3-2F01-2E4C4A28C60B}"/>
                    </a:ext>
                  </a:extLst>
                </p:cNvPr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2" name="Google Shape;1972;p49">
            <a:extLst>
              <a:ext uri="{FF2B5EF4-FFF2-40B4-BE49-F238E27FC236}">
                <a16:creationId xmlns:a16="http://schemas.microsoft.com/office/drawing/2014/main" id="{D94507D5-B22F-C84D-6C60-488700A61344}"/>
              </a:ext>
            </a:extLst>
          </p:cNvPr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>
              <a:extLst>
                <a:ext uri="{FF2B5EF4-FFF2-40B4-BE49-F238E27FC236}">
                  <a16:creationId xmlns:a16="http://schemas.microsoft.com/office/drawing/2014/main" id="{FEF4109A-705B-5A82-C21D-231DCBB31CC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>
              <a:extLst>
                <a:ext uri="{FF2B5EF4-FFF2-40B4-BE49-F238E27FC236}">
                  <a16:creationId xmlns:a16="http://schemas.microsoft.com/office/drawing/2014/main" id="{A3A58666-D02C-A427-03ED-ABE2A935F160}"/>
                </a:ext>
              </a:extLst>
            </p:cNvPr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>
                <a:extLst>
                  <a:ext uri="{FF2B5EF4-FFF2-40B4-BE49-F238E27FC236}">
                    <a16:creationId xmlns:a16="http://schemas.microsoft.com/office/drawing/2014/main" id="{FB534CF0-C536-CE0A-1E5E-5AF64EFFFA5F}"/>
                  </a:ext>
                </a:extLst>
              </p:cNvPr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>
                  <a:extLst>
                    <a:ext uri="{FF2B5EF4-FFF2-40B4-BE49-F238E27FC236}">
                      <a16:creationId xmlns:a16="http://schemas.microsoft.com/office/drawing/2014/main" id="{BCD43B68-DF5E-693E-EE76-2FDDA843DB31}"/>
                    </a:ext>
                  </a:extLst>
                </p:cNvPr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49">
                  <a:extLst>
                    <a:ext uri="{FF2B5EF4-FFF2-40B4-BE49-F238E27FC236}">
                      <a16:creationId xmlns:a16="http://schemas.microsoft.com/office/drawing/2014/main" id="{8986C3C2-1998-D168-B2DA-DF176BAD9CF9}"/>
                    </a:ext>
                  </a:extLst>
                </p:cNvPr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8" name="Google Shape;1978;p49">
                <a:extLst>
                  <a:ext uri="{FF2B5EF4-FFF2-40B4-BE49-F238E27FC236}">
                    <a16:creationId xmlns:a16="http://schemas.microsoft.com/office/drawing/2014/main" id="{16C9F0D7-8DFB-FA0E-A091-ED7FC8A00669}"/>
                  </a:ext>
                </a:extLst>
              </p:cNvPr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>
                  <a:extLst>
                    <a:ext uri="{FF2B5EF4-FFF2-40B4-BE49-F238E27FC236}">
                      <a16:creationId xmlns:a16="http://schemas.microsoft.com/office/drawing/2014/main" id="{EB14F7DC-39BA-02F9-5B00-9774B3CA4411}"/>
                    </a:ext>
                  </a:extLst>
                </p:cNvPr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>
                  <a:extLst>
                    <a:ext uri="{FF2B5EF4-FFF2-40B4-BE49-F238E27FC236}">
                      <a16:creationId xmlns:a16="http://schemas.microsoft.com/office/drawing/2014/main" id="{433B0DD0-A33F-CE7D-4BE6-5D2595C57E87}"/>
                    </a:ext>
                  </a:extLst>
                </p:cNvPr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49">
                  <a:extLst>
                    <a:ext uri="{FF2B5EF4-FFF2-40B4-BE49-F238E27FC236}">
                      <a16:creationId xmlns:a16="http://schemas.microsoft.com/office/drawing/2014/main" id="{044D5C3E-F426-6954-228D-1A9643044789}"/>
                    </a:ext>
                  </a:extLst>
                </p:cNvPr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49">
                <a:extLst>
                  <a:ext uri="{FF2B5EF4-FFF2-40B4-BE49-F238E27FC236}">
                    <a16:creationId xmlns:a16="http://schemas.microsoft.com/office/drawing/2014/main" id="{BAFEF8E8-808F-DC19-AB56-BBA5ACBE8439}"/>
                  </a:ext>
                </a:extLst>
              </p:cNvPr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>
                  <a:extLst>
                    <a:ext uri="{FF2B5EF4-FFF2-40B4-BE49-F238E27FC236}">
                      <a16:creationId xmlns:a16="http://schemas.microsoft.com/office/drawing/2014/main" id="{575BA221-383F-E05F-9B9E-DB74FB8605D0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>
                    <a:extLst>
                      <a:ext uri="{FF2B5EF4-FFF2-40B4-BE49-F238E27FC236}">
                        <a16:creationId xmlns:a16="http://schemas.microsoft.com/office/drawing/2014/main" id="{C16C454C-A8D9-D890-162C-990A8C5ED988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5" name="Google Shape;1985;p49">
                    <a:extLst>
                      <a:ext uri="{FF2B5EF4-FFF2-40B4-BE49-F238E27FC236}">
                        <a16:creationId xmlns:a16="http://schemas.microsoft.com/office/drawing/2014/main" id="{FFD94858-5E8E-2F84-FCC8-4D45E2E64081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>
                      <a:extLst>
                        <a:ext uri="{FF2B5EF4-FFF2-40B4-BE49-F238E27FC236}">
                          <a16:creationId xmlns:a16="http://schemas.microsoft.com/office/drawing/2014/main" id="{3BBFB0BD-CAF8-3AA0-7BD1-FECFDFA757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>
                      <a:extLst>
                        <a:ext uri="{FF2B5EF4-FFF2-40B4-BE49-F238E27FC236}">
                          <a16:creationId xmlns:a16="http://schemas.microsoft.com/office/drawing/2014/main" id="{8AA1C7FD-ECC2-92E5-13C6-3FF218EEAF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>
                      <a:extLst>
                        <a:ext uri="{FF2B5EF4-FFF2-40B4-BE49-F238E27FC236}">
                          <a16:creationId xmlns:a16="http://schemas.microsoft.com/office/drawing/2014/main" id="{FAC99724-723B-0172-CF1D-E08E0D046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>
                      <a:extLst>
                        <a:ext uri="{FF2B5EF4-FFF2-40B4-BE49-F238E27FC236}">
                          <a16:creationId xmlns:a16="http://schemas.microsoft.com/office/drawing/2014/main" id="{EAA1A63E-8E13-972C-3993-A26A21AD34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0" name="Google Shape;1990;p49">
                      <a:extLst>
                        <a:ext uri="{FF2B5EF4-FFF2-40B4-BE49-F238E27FC236}">
                          <a16:creationId xmlns:a16="http://schemas.microsoft.com/office/drawing/2014/main" id="{88AA2591-5AAA-7CCC-261E-3DB4EDE038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1" name="Google Shape;1991;p49">
                  <a:extLst>
                    <a:ext uri="{FF2B5EF4-FFF2-40B4-BE49-F238E27FC236}">
                      <a16:creationId xmlns:a16="http://schemas.microsoft.com/office/drawing/2014/main" id="{DD15E2F1-6ECA-05B1-DD22-F317CAB9A1B0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2" name="Google Shape;1992;p49">
                <a:extLst>
                  <a:ext uri="{FF2B5EF4-FFF2-40B4-BE49-F238E27FC236}">
                    <a16:creationId xmlns:a16="http://schemas.microsoft.com/office/drawing/2014/main" id="{1877D387-6765-E7C0-4B5A-B5CE7DE5D890}"/>
                  </a:ext>
                </a:extLst>
              </p:cNvPr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>
                  <a:extLst>
                    <a:ext uri="{FF2B5EF4-FFF2-40B4-BE49-F238E27FC236}">
                      <a16:creationId xmlns:a16="http://schemas.microsoft.com/office/drawing/2014/main" id="{638F6EF2-1D18-B5E6-FBE2-F7A23AC420EE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>
                    <a:extLst>
                      <a:ext uri="{FF2B5EF4-FFF2-40B4-BE49-F238E27FC236}">
                        <a16:creationId xmlns:a16="http://schemas.microsoft.com/office/drawing/2014/main" id="{464294D8-6427-1C89-87F7-D8419A7D4F00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5" name="Google Shape;1995;p49">
                    <a:extLst>
                      <a:ext uri="{FF2B5EF4-FFF2-40B4-BE49-F238E27FC236}">
                        <a16:creationId xmlns:a16="http://schemas.microsoft.com/office/drawing/2014/main" id="{5EEB6EFB-A6E1-5ACF-1CA9-C9F0ED95576C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>
                      <a:extLst>
                        <a:ext uri="{FF2B5EF4-FFF2-40B4-BE49-F238E27FC236}">
                          <a16:creationId xmlns:a16="http://schemas.microsoft.com/office/drawing/2014/main" id="{613FEBAF-8476-04FC-7ECF-E230D8884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>
                      <a:extLst>
                        <a:ext uri="{FF2B5EF4-FFF2-40B4-BE49-F238E27FC236}">
                          <a16:creationId xmlns:a16="http://schemas.microsoft.com/office/drawing/2014/main" id="{39FA8624-207F-BB2B-550D-904087EBC0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>
                      <a:extLst>
                        <a:ext uri="{FF2B5EF4-FFF2-40B4-BE49-F238E27FC236}">
                          <a16:creationId xmlns:a16="http://schemas.microsoft.com/office/drawing/2014/main" id="{4B692D7A-A79D-A536-2E84-B9BB4CBC1C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>
                      <a:extLst>
                        <a:ext uri="{FF2B5EF4-FFF2-40B4-BE49-F238E27FC236}">
                          <a16:creationId xmlns:a16="http://schemas.microsoft.com/office/drawing/2014/main" id="{F7780184-BC35-35E7-6DD1-F094D5BDF7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0" name="Google Shape;2000;p49">
                      <a:extLst>
                        <a:ext uri="{FF2B5EF4-FFF2-40B4-BE49-F238E27FC236}">
                          <a16:creationId xmlns:a16="http://schemas.microsoft.com/office/drawing/2014/main" id="{3F334726-C118-D484-E738-28B9CB184F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1" name="Google Shape;2001;p49">
                  <a:extLst>
                    <a:ext uri="{FF2B5EF4-FFF2-40B4-BE49-F238E27FC236}">
                      <a16:creationId xmlns:a16="http://schemas.microsoft.com/office/drawing/2014/main" id="{F8567D16-C676-63DC-A577-4BEA3309FD1B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2" name="Google Shape;2002;p49">
                <a:extLst>
                  <a:ext uri="{FF2B5EF4-FFF2-40B4-BE49-F238E27FC236}">
                    <a16:creationId xmlns:a16="http://schemas.microsoft.com/office/drawing/2014/main" id="{44FC27B3-22C6-F971-D6B0-DDD62CC45CAC}"/>
                  </a:ext>
                </a:extLst>
              </p:cNvPr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>
                  <a:extLst>
                    <a:ext uri="{FF2B5EF4-FFF2-40B4-BE49-F238E27FC236}">
                      <a16:creationId xmlns:a16="http://schemas.microsoft.com/office/drawing/2014/main" id="{B8588628-860B-ECA7-B20D-E04B5E74073D}"/>
                    </a:ext>
                  </a:extLst>
                </p:cNvPr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>
                    <a:extLst>
                      <a:ext uri="{FF2B5EF4-FFF2-40B4-BE49-F238E27FC236}">
                        <a16:creationId xmlns:a16="http://schemas.microsoft.com/office/drawing/2014/main" id="{1F000850-BDD4-AE1D-A28A-0BDE34128E30}"/>
                      </a:ext>
                    </a:extLst>
                  </p:cNvPr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5" name="Google Shape;2005;p49">
                    <a:extLst>
                      <a:ext uri="{FF2B5EF4-FFF2-40B4-BE49-F238E27FC236}">
                        <a16:creationId xmlns:a16="http://schemas.microsoft.com/office/drawing/2014/main" id="{067FA815-5422-46AB-8227-423F5C13F1A4}"/>
                      </a:ext>
                    </a:extLst>
                  </p:cNvPr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>
                      <a:extLst>
                        <a:ext uri="{FF2B5EF4-FFF2-40B4-BE49-F238E27FC236}">
                          <a16:creationId xmlns:a16="http://schemas.microsoft.com/office/drawing/2014/main" id="{52CFB100-DC2F-F288-25DC-E32DD470F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>
                      <a:extLst>
                        <a:ext uri="{FF2B5EF4-FFF2-40B4-BE49-F238E27FC236}">
                          <a16:creationId xmlns:a16="http://schemas.microsoft.com/office/drawing/2014/main" id="{DF73C195-7975-7F13-4290-F0665588BC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>
                      <a:extLst>
                        <a:ext uri="{FF2B5EF4-FFF2-40B4-BE49-F238E27FC236}">
                          <a16:creationId xmlns:a16="http://schemas.microsoft.com/office/drawing/2014/main" id="{3991A844-980B-743B-191F-556038D5FE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>
                      <a:extLst>
                        <a:ext uri="{FF2B5EF4-FFF2-40B4-BE49-F238E27FC236}">
                          <a16:creationId xmlns:a16="http://schemas.microsoft.com/office/drawing/2014/main" id="{27A4A6FD-1826-B774-7522-45AC6A6D84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0" name="Google Shape;2010;p49">
                      <a:extLst>
                        <a:ext uri="{FF2B5EF4-FFF2-40B4-BE49-F238E27FC236}">
                          <a16:creationId xmlns:a16="http://schemas.microsoft.com/office/drawing/2014/main" id="{5FBACB40-F1C2-D521-B7F3-F9DA7C352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1" name="Google Shape;2011;p49">
                  <a:extLst>
                    <a:ext uri="{FF2B5EF4-FFF2-40B4-BE49-F238E27FC236}">
                      <a16:creationId xmlns:a16="http://schemas.microsoft.com/office/drawing/2014/main" id="{C3483AE1-6A38-D00F-30C3-4E749F308001}"/>
                    </a:ext>
                  </a:extLst>
                </p:cNvPr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2" name="Google Shape;2012;p49">
                <a:extLst>
                  <a:ext uri="{FF2B5EF4-FFF2-40B4-BE49-F238E27FC236}">
                    <a16:creationId xmlns:a16="http://schemas.microsoft.com/office/drawing/2014/main" id="{536E90E6-4E24-E56F-BEB3-03C1ACA20A03}"/>
                  </a:ext>
                </a:extLst>
              </p:cNvPr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>
                  <a:extLst>
                    <a:ext uri="{FF2B5EF4-FFF2-40B4-BE49-F238E27FC236}">
                      <a16:creationId xmlns:a16="http://schemas.microsoft.com/office/drawing/2014/main" id="{97CA1367-500B-009D-F727-F6FDDA681B0C}"/>
                    </a:ext>
                  </a:extLst>
                </p:cNvPr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49">
                  <a:extLst>
                    <a:ext uri="{FF2B5EF4-FFF2-40B4-BE49-F238E27FC236}">
                      <a16:creationId xmlns:a16="http://schemas.microsoft.com/office/drawing/2014/main" id="{76E4C472-D9E1-A09B-9393-1E145C68D3DF}"/>
                    </a:ext>
                  </a:extLst>
                </p:cNvPr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5" name="Google Shape;2015;p49">
              <a:extLst>
                <a:ext uri="{FF2B5EF4-FFF2-40B4-BE49-F238E27FC236}">
                  <a16:creationId xmlns:a16="http://schemas.microsoft.com/office/drawing/2014/main" id="{6E12B477-6F6A-5331-1CD6-217B7B6896CF}"/>
                </a:ext>
              </a:extLst>
            </p:cNvPr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>
                <a:extLst>
                  <a:ext uri="{FF2B5EF4-FFF2-40B4-BE49-F238E27FC236}">
                    <a16:creationId xmlns:a16="http://schemas.microsoft.com/office/drawing/2014/main" id="{EEEB68CF-32E5-DAA8-F5CC-1A01869D616C}"/>
                  </a:ext>
                </a:extLst>
              </p:cNvPr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9">
                <a:extLst>
                  <a:ext uri="{FF2B5EF4-FFF2-40B4-BE49-F238E27FC236}">
                    <a16:creationId xmlns:a16="http://schemas.microsoft.com/office/drawing/2014/main" id="{437A7FF8-EA86-C32A-E283-1475B0E2D333}"/>
                  </a:ext>
                </a:extLst>
              </p:cNvPr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49">
            <a:extLst>
              <a:ext uri="{FF2B5EF4-FFF2-40B4-BE49-F238E27FC236}">
                <a16:creationId xmlns:a16="http://schemas.microsoft.com/office/drawing/2014/main" id="{BA0B80FF-1F8D-E9C4-390A-19F908F181D6}"/>
              </a:ext>
            </a:extLst>
          </p:cNvPr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9" name="Google Shape;2019;p49">
              <a:extLst>
                <a:ext uri="{FF2B5EF4-FFF2-40B4-BE49-F238E27FC236}">
                  <a16:creationId xmlns:a16="http://schemas.microsoft.com/office/drawing/2014/main" id="{08DD9FC3-BF1B-E116-FACB-BB9A86164C96}"/>
                </a:ext>
              </a:extLst>
            </p:cNvPr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20" name="Google Shape;2020;p49">
              <a:extLst>
                <a:ext uri="{FF2B5EF4-FFF2-40B4-BE49-F238E27FC236}">
                  <a16:creationId xmlns:a16="http://schemas.microsoft.com/office/drawing/2014/main" id="{58F3FEC6-B919-C9B6-9BF6-347A1646D82F}"/>
                </a:ext>
              </a:extLst>
            </p:cNvPr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1" name="Google Shape;2021;p49">
              <a:extLst>
                <a:ext uri="{FF2B5EF4-FFF2-40B4-BE49-F238E27FC236}">
                  <a16:creationId xmlns:a16="http://schemas.microsoft.com/office/drawing/2014/main" id="{5C5EA938-9029-0568-C880-0BD1EB2EDA69}"/>
                </a:ext>
              </a:extLst>
            </p:cNvPr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85330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5AB24C14-E65E-3E1D-6F65-F47ECB2C6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220A9B19-EF8C-B6DA-A8AD-EACE8B8A52B2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Scene Builder Elements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D7565B-E29D-D2D5-370E-727880C49FD2}"/>
              </a:ext>
            </a:extLst>
          </p:cNvPr>
          <p:cNvSpPr txBox="1"/>
          <p:nvPr/>
        </p:nvSpPr>
        <p:spPr>
          <a:xfrm>
            <a:off x="670560" y="1198457"/>
            <a:ext cx="7851139" cy="1434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r" rtl="1">
              <a:lnSpc>
                <a:spcPct val="115000"/>
              </a:lnSpc>
              <a:buNone/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همان‌طور که در منوی سمت چپ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سین‌بیلدر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(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B Nazanin" panose="020B0604020202020204" charset="-78"/>
              </a:rPr>
              <a:t>Builder Panel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)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مشاهده می‌کنید، عناصر به چند دسته تقسیم می‌شوند که با کلیک بر روی هر دسته، عناصر مربوط به آن نمایش داده می‌شود.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>
              <a:lnSpc>
                <a:spcPct val="115000"/>
              </a:lnSpc>
              <a:buNone/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r" rtl="1"/>
            <a:r>
              <a:rPr lang="fa-IR" sz="1600" dirty="0">
                <a:ea typeface="Times New Roman" panose="02020603050405020304" pitchFamily="18" charset="0"/>
                <a:cs typeface="B Nazanin" panose="020B0604020202020204" charset="-78"/>
              </a:rPr>
              <a:t>یک دسته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، </a:t>
            </a:r>
            <a:r>
              <a:rPr lang="fa-IR" sz="1600" dirty="0" err="1">
                <a:effectLst/>
                <a:ea typeface="Times New Roman" panose="02020603050405020304" pitchFamily="18" charset="0"/>
                <a:cs typeface="B Nazanin" panose="020B0604020202020204" charset="-78"/>
              </a:rPr>
              <a:t>کانتینرها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هستند؛ عناصری که دیگر اجزا را در بر می‌گیرند و با توجه به نوع </a:t>
            </a:r>
            <a:r>
              <a:rPr lang="fa-IR" sz="1600" dirty="0" err="1">
                <a:effectLst/>
                <a:ea typeface="Times New Roman" panose="02020603050405020304" pitchFamily="18" charset="0"/>
                <a:cs typeface="B Nazanin" panose="020B0604020202020204" charset="-78"/>
              </a:rPr>
              <a:t>کانتینر</a:t>
            </a:r>
            <a:r>
              <a:rPr lang="ar-SA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 مورد استفاده، می‌توان چینش‌های گوناگونی را برای اجزای درون آن مشخص کرد</a:t>
            </a:r>
            <a:r>
              <a:rPr lang="en-US" sz="1600" dirty="0">
                <a:effectLst/>
                <a:ea typeface="Times New Roman" panose="02020603050405020304" pitchFamily="18" charset="0"/>
                <a:cs typeface="B Nazanin" panose="020B0604020202020204" charset="-78"/>
              </a:rPr>
              <a:t>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6821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2927165B-E960-D05B-F72F-0FB80247B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5;p43">
            <a:extLst>
              <a:ext uri="{FF2B5EF4-FFF2-40B4-BE49-F238E27FC236}">
                <a16:creationId xmlns:a16="http://schemas.microsoft.com/office/drawing/2014/main" id="{64E6A5C6-05E2-247F-DD19-44BC178BB6A2}"/>
              </a:ext>
            </a:extLst>
          </p:cNvPr>
          <p:cNvSpPr txBox="1">
            <a:spLocks/>
          </p:cNvSpPr>
          <p:nvPr/>
        </p:nvSpPr>
        <p:spPr>
          <a:xfrm>
            <a:off x="1046774" y="189300"/>
            <a:ext cx="74749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r" rtl="1"/>
            <a:r>
              <a:rPr lang="en-GB" sz="2800" dirty="0">
                <a:solidFill>
                  <a:srgbClr val="C39113"/>
                </a:solidFill>
                <a:latin typeface="Gill Sans MT" panose="020B0502020104020203" pitchFamily="34" charset="0"/>
              </a:rPr>
              <a:t>Containers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665F4E-AE92-9CD8-CCB2-E04F88EFB58A}"/>
              </a:ext>
            </a:extLst>
          </p:cNvPr>
          <p:cNvSpPr txBox="1"/>
          <p:nvPr/>
        </p:nvSpPr>
        <p:spPr>
          <a:xfrm>
            <a:off x="670560" y="1198457"/>
            <a:ext cx="7851139" cy="356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 rtl="1">
              <a:lnSpc>
                <a:spcPct val="115000"/>
              </a:lnSpc>
            </a:pP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یکی از عناصر این دسته،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AnchorPane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است. برای شروع به کار با این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کانتینر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ابتدا از منوی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Document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واقع در پایین سمت چپ صفحه،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کانتینری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که به طور پیشفرض در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قرار داده شده را با انتخاب و فشردن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Delete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پاک کنید و سپس با کشیدن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AnchorPane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به درون صفحه (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Drag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and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Drop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)، آن را به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scene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خود اضافه کنید: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algn="just" rtl="1">
              <a:lnSpc>
                <a:spcPct val="115000"/>
              </a:lnSpc>
            </a:pP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AnchorPane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یک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کانتینر</a:t>
            </a:r>
            <a:r>
              <a:rPr lang="fa-IR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ساده است و هیچ تقسیم‌بندی‌ای به بخش‌های کوچک‌تری در آن وجود ندارد، اما گاهی نیاز داریم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کانتینر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‌هایی داشته باشیم که به ما در تقسیم فضا کمک کنند، برای این هدف می‌توانیم از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BorderPane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</a:t>
            </a: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GridPane</a:t>
            </a:r>
            <a:r>
              <a:rPr lang="en-US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 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و ... استفاده کنیم.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algn="just" rtl="1">
              <a:lnSpc>
                <a:spcPct val="115000"/>
              </a:lnSpc>
            </a:pPr>
            <a:endParaRPr lang="en-US" sz="1600" dirty="0"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algn="just" rtl="1">
              <a:lnSpc>
                <a:spcPct val="115000"/>
              </a:lnSpc>
            </a:pPr>
            <a:r>
              <a:rPr lang="en-US" sz="1600" dirty="0" err="1">
                <a:ln>
                  <a:noFill/>
                </a:ln>
                <a:solidFill>
                  <a:srgbClr val="000000"/>
                </a:solidFill>
                <a:effectLst/>
                <a:latin typeface="Cambria" panose="02040503050406030204" pitchFamily="18" charset="0"/>
                <a:ea typeface="B Nazanin" panose="020B0604020202020204" charset="-78"/>
                <a:cs typeface="B Nazanin" panose="020B0604020202020204" charset="-78"/>
              </a:rPr>
              <a:t>GridPane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، یکی از این </a:t>
            </a:r>
            <a:r>
              <a:rPr lang="fa-IR" sz="1600" dirty="0" err="1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کانتینر</a:t>
            </a:r>
            <a:r>
              <a:rPr lang="ar-SA" sz="1600" dirty="0">
                <a:ln>
                  <a:noFill/>
                </a:ln>
                <a:solidFill>
                  <a:srgbClr val="000000"/>
                </a:solidFill>
                <a:effectLst/>
                <a:latin typeface="B Nazanin" panose="020B0604020202020204" charset="-78"/>
                <a:ea typeface="B Nazanin" panose="020B0604020202020204" charset="-78"/>
                <a:cs typeface="B Nazanin" panose="020B0604020202020204" charset="-78"/>
              </a:rPr>
              <a:t>ها است که به طور پیش‌فرض دو ستون و سه سطر دارد، اما می‌توان تعداد آن‌ها را بسته به نیاز، تغییر داد:</a:t>
            </a: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algn="just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  <a:p>
            <a:pPr marL="0" marR="0" algn="just" rtl="1">
              <a:lnSpc>
                <a:spcPct val="115000"/>
              </a:lnSpc>
            </a:pPr>
            <a:endParaRPr lang="en-US" sz="1600" dirty="0">
              <a:ln>
                <a:noFill/>
              </a:ln>
              <a:solidFill>
                <a:srgbClr val="000000"/>
              </a:solidFill>
              <a:effectLst/>
              <a:latin typeface="B Nazanin" panose="020B0604020202020204" charset="-78"/>
              <a:ea typeface="B Nazanin" panose="020B0604020202020204" charset="-78"/>
              <a:cs typeface="B Nazanin" panose="020B060402020202020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9205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2007</Words>
  <Application>Microsoft Office PowerPoint</Application>
  <PresentationFormat>On-screen Show (16:9)</PresentationFormat>
  <Paragraphs>128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B Zar</vt:lpstr>
      <vt:lpstr>Cambria</vt:lpstr>
      <vt:lpstr>Gill Sans MT</vt:lpstr>
      <vt:lpstr>Symbol</vt:lpstr>
      <vt:lpstr>IBM Plex Mono</vt:lpstr>
      <vt:lpstr>Poppins</vt:lpstr>
      <vt:lpstr>B Roya</vt:lpstr>
      <vt:lpstr>quote-cjk-patch</vt:lpstr>
      <vt:lpstr>Times New Roman</vt:lpstr>
      <vt:lpstr>Arial Unicode MS</vt:lpstr>
      <vt:lpstr>B Nazanin</vt:lpstr>
      <vt:lpstr>Arial</vt:lpstr>
      <vt:lpstr>Roboto Condensed Light</vt:lpstr>
      <vt:lpstr>Introduction to Coding Workshop by Slidesgo</vt:lpstr>
      <vt:lpstr>    کارگاه برنامه نویسی پیشرفته دستورکار 11 </vt:lpstr>
      <vt:lpstr>مقدمه</vt:lpstr>
      <vt:lpstr>Installing Scene Builder</vt:lpstr>
      <vt:lpstr>Where to download from?</vt:lpstr>
      <vt:lpstr>PowerPoint Presentation</vt:lpstr>
      <vt:lpstr>PowerPoint Presentation</vt:lpstr>
      <vt:lpstr>Scene Builder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رویداد ها در JavaFX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MVC Architecture</vt:lpstr>
      <vt:lpstr>PowerPoint Presentation</vt:lpstr>
      <vt:lpstr>PowerPoint Presentation</vt:lpstr>
      <vt:lpstr>PowerPoint Presentation</vt:lpstr>
      <vt:lpstr>PowerPoint Presentation</vt:lpstr>
      <vt:lpstr>Initializable Interface</vt:lpstr>
      <vt:lpstr>PowerPoint Presentation</vt:lpstr>
      <vt:lpstr>تمرین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Ashkan Chaji</dc:creator>
  <cp:lastModifiedBy>Ashkan Chaji</cp:lastModifiedBy>
  <cp:revision>35</cp:revision>
  <dcterms:modified xsi:type="dcterms:W3CDTF">2025-05-28T09:54:30Z</dcterms:modified>
</cp:coreProperties>
</file>